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6" r:id="rId6"/>
    <p:sldId id="260" r:id="rId7"/>
    <p:sldId id="261" r:id="rId8"/>
    <p:sldId id="262" r:id="rId9"/>
    <p:sldId id="271" r:id="rId10"/>
    <p:sldId id="263" r:id="rId11"/>
    <p:sldId id="264" r:id="rId12"/>
    <p:sldId id="265" r:id="rId13"/>
    <p:sldId id="272" r:id="rId14"/>
    <p:sldId id="267" r:id="rId15"/>
    <p:sldId id="268" r:id="rId16"/>
    <p:sldId id="270" r:id="rId17"/>
    <p:sldId id="278" r:id="rId18"/>
    <p:sldId id="273" r:id="rId19"/>
    <p:sldId id="275" r:id="rId20"/>
    <p:sldId id="281" r:id="rId21"/>
    <p:sldId id="282" r:id="rId22"/>
    <p:sldId id="274" r:id="rId23"/>
    <p:sldId id="279" r:id="rId24"/>
    <p:sldId id="276" r:id="rId25"/>
    <p:sldId id="277" r:id="rId26"/>
    <p:sldId id="280" r:id="rId27"/>
    <p:sldId id="287" r:id="rId28"/>
    <p:sldId id="283" r:id="rId29"/>
    <p:sldId id="284" r:id="rId30"/>
    <p:sldId id="285" r:id="rId31"/>
    <p:sldId id="286" r:id="rId32"/>
    <p:sldId id="288" r:id="rId33"/>
    <p:sldId id="289" r:id="rId34"/>
    <p:sldId id="290" r:id="rId35"/>
    <p:sldId id="291" r:id="rId36"/>
    <p:sldId id="297" r:id="rId37"/>
    <p:sldId id="292" r:id="rId38"/>
    <p:sldId id="293" r:id="rId39"/>
    <p:sldId id="294" r:id="rId40"/>
    <p:sldId id="295" r:id="rId41"/>
    <p:sldId id="298"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9" d="100"/>
          <a:sy n="39" d="100"/>
        </p:scale>
        <p:origin x="84" y="17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0B703B4F-A739-49F3-B097-443B45F85517}" type="datetimeFigureOut">
              <a:rPr lang="zh-CN" altLang="en-US" smtClean="0"/>
              <a:t>2018/11/10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E73BD71-08B2-407C-9071-066E938F9EF4}" type="slidenum">
              <a:rPr lang="zh-CN" altLang="en-US" smtClean="0"/>
              <a:t>‹#›</a:t>
            </a:fld>
            <a:endParaRPr lang="zh-CN" altLang="en-US"/>
          </a:p>
        </p:txBody>
      </p:sp>
    </p:spTree>
    <p:extLst>
      <p:ext uri="{BB962C8B-B14F-4D97-AF65-F5344CB8AC3E}">
        <p14:creationId xmlns:p14="http://schemas.microsoft.com/office/powerpoint/2010/main" val="26176959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B703B4F-A739-49F3-B097-443B45F85517}" type="datetimeFigureOut">
              <a:rPr lang="zh-CN" altLang="en-US" smtClean="0"/>
              <a:t>2018/11/10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E73BD71-08B2-407C-9071-066E938F9EF4}" type="slidenum">
              <a:rPr lang="zh-CN" altLang="en-US" smtClean="0"/>
              <a:t>‹#›</a:t>
            </a:fld>
            <a:endParaRPr lang="zh-CN" altLang="en-US"/>
          </a:p>
        </p:txBody>
      </p:sp>
    </p:spTree>
    <p:extLst>
      <p:ext uri="{BB962C8B-B14F-4D97-AF65-F5344CB8AC3E}">
        <p14:creationId xmlns:p14="http://schemas.microsoft.com/office/powerpoint/2010/main" val="651037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B703B4F-A739-49F3-B097-443B45F85517}" type="datetimeFigureOut">
              <a:rPr lang="zh-CN" altLang="en-US" smtClean="0"/>
              <a:t>2018/11/10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E73BD71-08B2-407C-9071-066E938F9EF4}" type="slidenum">
              <a:rPr lang="zh-CN" altLang="en-US" smtClean="0"/>
              <a:t>‹#›</a:t>
            </a:fld>
            <a:endParaRPr lang="zh-CN" altLang="en-US"/>
          </a:p>
        </p:txBody>
      </p:sp>
    </p:spTree>
    <p:extLst>
      <p:ext uri="{BB962C8B-B14F-4D97-AF65-F5344CB8AC3E}">
        <p14:creationId xmlns:p14="http://schemas.microsoft.com/office/powerpoint/2010/main" val="1127226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B703B4F-A739-49F3-B097-443B45F85517}" type="datetimeFigureOut">
              <a:rPr lang="zh-CN" altLang="en-US" smtClean="0"/>
              <a:t>2018/11/10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E73BD71-08B2-407C-9071-066E938F9EF4}" type="slidenum">
              <a:rPr lang="zh-CN" altLang="en-US" smtClean="0"/>
              <a:t>‹#›</a:t>
            </a:fld>
            <a:endParaRPr lang="zh-CN" altLang="en-US"/>
          </a:p>
        </p:txBody>
      </p:sp>
    </p:spTree>
    <p:extLst>
      <p:ext uri="{BB962C8B-B14F-4D97-AF65-F5344CB8AC3E}">
        <p14:creationId xmlns:p14="http://schemas.microsoft.com/office/powerpoint/2010/main" val="1100875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0B703B4F-A739-49F3-B097-443B45F85517}" type="datetimeFigureOut">
              <a:rPr lang="zh-CN" altLang="en-US" smtClean="0"/>
              <a:t>2018/11/10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E73BD71-08B2-407C-9071-066E938F9EF4}" type="slidenum">
              <a:rPr lang="zh-CN" altLang="en-US" smtClean="0"/>
              <a:t>‹#›</a:t>
            </a:fld>
            <a:endParaRPr lang="zh-CN" altLang="en-US"/>
          </a:p>
        </p:txBody>
      </p:sp>
    </p:spTree>
    <p:extLst>
      <p:ext uri="{BB962C8B-B14F-4D97-AF65-F5344CB8AC3E}">
        <p14:creationId xmlns:p14="http://schemas.microsoft.com/office/powerpoint/2010/main" val="2221955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0B703B4F-A739-49F3-B097-443B45F85517}" type="datetimeFigureOut">
              <a:rPr lang="zh-CN" altLang="en-US" smtClean="0"/>
              <a:t>2018/11/10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E73BD71-08B2-407C-9071-066E938F9EF4}" type="slidenum">
              <a:rPr lang="zh-CN" altLang="en-US" smtClean="0"/>
              <a:t>‹#›</a:t>
            </a:fld>
            <a:endParaRPr lang="zh-CN" altLang="en-US"/>
          </a:p>
        </p:txBody>
      </p:sp>
    </p:spTree>
    <p:extLst>
      <p:ext uri="{BB962C8B-B14F-4D97-AF65-F5344CB8AC3E}">
        <p14:creationId xmlns:p14="http://schemas.microsoft.com/office/powerpoint/2010/main" val="2326699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0B703B4F-A739-49F3-B097-443B45F85517}" type="datetimeFigureOut">
              <a:rPr lang="zh-CN" altLang="en-US" smtClean="0"/>
              <a:t>2018/11/10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E73BD71-08B2-407C-9071-066E938F9EF4}" type="slidenum">
              <a:rPr lang="zh-CN" altLang="en-US" smtClean="0"/>
              <a:t>‹#›</a:t>
            </a:fld>
            <a:endParaRPr lang="zh-CN" altLang="en-US"/>
          </a:p>
        </p:txBody>
      </p:sp>
    </p:spTree>
    <p:extLst>
      <p:ext uri="{BB962C8B-B14F-4D97-AF65-F5344CB8AC3E}">
        <p14:creationId xmlns:p14="http://schemas.microsoft.com/office/powerpoint/2010/main" val="1336927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0B703B4F-A739-49F3-B097-443B45F85517}" type="datetimeFigureOut">
              <a:rPr lang="zh-CN" altLang="en-US" smtClean="0"/>
              <a:t>2018/11/10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E73BD71-08B2-407C-9071-066E938F9EF4}" type="slidenum">
              <a:rPr lang="zh-CN" altLang="en-US" smtClean="0"/>
              <a:t>‹#›</a:t>
            </a:fld>
            <a:endParaRPr lang="zh-CN" altLang="en-US"/>
          </a:p>
        </p:txBody>
      </p:sp>
    </p:spTree>
    <p:extLst>
      <p:ext uri="{BB962C8B-B14F-4D97-AF65-F5344CB8AC3E}">
        <p14:creationId xmlns:p14="http://schemas.microsoft.com/office/powerpoint/2010/main" val="63330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B703B4F-A739-49F3-B097-443B45F85517}" type="datetimeFigureOut">
              <a:rPr lang="zh-CN" altLang="en-US" smtClean="0"/>
              <a:t>2018/11/10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E73BD71-08B2-407C-9071-066E938F9EF4}" type="slidenum">
              <a:rPr lang="zh-CN" altLang="en-US" smtClean="0"/>
              <a:t>‹#›</a:t>
            </a:fld>
            <a:endParaRPr lang="zh-CN" altLang="en-US"/>
          </a:p>
        </p:txBody>
      </p:sp>
    </p:spTree>
    <p:extLst>
      <p:ext uri="{BB962C8B-B14F-4D97-AF65-F5344CB8AC3E}">
        <p14:creationId xmlns:p14="http://schemas.microsoft.com/office/powerpoint/2010/main" val="1565302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0B703B4F-A739-49F3-B097-443B45F85517}" type="datetimeFigureOut">
              <a:rPr lang="zh-CN" altLang="en-US" smtClean="0"/>
              <a:t>2018/11/10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E73BD71-08B2-407C-9071-066E938F9EF4}" type="slidenum">
              <a:rPr lang="zh-CN" altLang="en-US" smtClean="0"/>
              <a:t>‹#›</a:t>
            </a:fld>
            <a:endParaRPr lang="zh-CN" altLang="en-US"/>
          </a:p>
        </p:txBody>
      </p:sp>
    </p:spTree>
    <p:extLst>
      <p:ext uri="{BB962C8B-B14F-4D97-AF65-F5344CB8AC3E}">
        <p14:creationId xmlns:p14="http://schemas.microsoft.com/office/powerpoint/2010/main" val="5614448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0B703B4F-A739-49F3-B097-443B45F85517}" type="datetimeFigureOut">
              <a:rPr lang="zh-CN" altLang="en-US" smtClean="0"/>
              <a:t>2018/11/10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E73BD71-08B2-407C-9071-066E938F9EF4}" type="slidenum">
              <a:rPr lang="zh-CN" altLang="en-US" smtClean="0"/>
              <a:t>‹#›</a:t>
            </a:fld>
            <a:endParaRPr lang="zh-CN" altLang="en-US"/>
          </a:p>
        </p:txBody>
      </p:sp>
    </p:spTree>
    <p:extLst>
      <p:ext uri="{BB962C8B-B14F-4D97-AF65-F5344CB8AC3E}">
        <p14:creationId xmlns:p14="http://schemas.microsoft.com/office/powerpoint/2010/main" val="26296369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703B4F-A739-49F3-B097-443B45F85517}" type="datetimeFigureOut">
              <a:rPr lang="zh-CN" altLang="en-US" smtClean="0"/>
              <a:t>2018/11/10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73BD71-08B2-407C-9071-066E938F9EF4}" type="slidenum">
              <a:rPr lang="zh-CN" altLang="en-US" smtClean="0"/>
              <a:t>‹#›</a:t>
            </a:fld>
            <a:endParaRPr lang="zh-CN" altLang="en-US"/>
          </a:p>
        </p:txBody>
      </p:sp>
    </p:spTree>
    <p:extLst>
      <p:ext uri="{BB962C8B-B14F-4D97-AF65-F5344CB8AC3E}">
        <p14:creationId xmlns:p14="http://schemas.microsoft.com/office/powerpoint/2010/main" val="34293849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3170099"/>
          </a:xfrm>
          <a:prstGeom prst="rect">
            <a:avLst/>
          </a:prstGeom>
          <a:noFill/>
        </p:spPr>
        <p:txBody>
          <a:bodyPr wrap="square" rtlCol="0">
            <a:spAutoFit/>
          </a:bodyPr>
          <a:lstStyle/>
          <a:p>
            <a:r>
              <a:rPr lang="en-US" altLang="zh-CN" sz="2000" dirty="0" smtClean="0"/>
              <a:t>Chapter 16</a:t>
            </a:r>
          </a:p>
          <a:p>
            <a:endParaRPr lang="en-US" altLang="zh-CN" sz="2000" u="sng" dirty="0"/>
          </a:p>
          <a:p>
            <a:r>
              <a:rPr lang="en-US" altLang="zh-CN" sz="2000" u="sng" dirty="0" smtClean="0"/>
              <a:t>Anomaly</a:t>
            </a:r>
            <a:r>
              <a:rPr lang="en-US" altLang="zh-CN" sz="2000" u="sng" dirty="0"/>
              <a:t> </a:t>
            </a:r>
            <a:r>
              <a:rPr lang="en-US" altLang="zh-CN" sz="2000" u="sng" dirty="0" smtClean="0"/>
              <a:t>detection</a:t>
            </a:r>
          </a:p>
          <a:p>
            <a:r>
              <a:rPr lang="en-US" altLang="zh-CN" sz="2000" dirty="0" smtClean="0"/>
              <a:t>Problem motivation</a:t>
            </a:r>
          </a:p>
          <a:p>
            <a:endParaRPr lang="en-US" altLang="zh-CN" sz="2000" dirty="0"/>
          </a:p>
          <a:p>
            <a:endParaRPr lang="en-US" altLang="zh-CN" sz="2000" dirty="0" smtClean="0"/>
          </a:p>
          <a:p>
            <a:endParaRPr lang="en-US" altLang="zh-CN" sz="2000" dirty="0"/>
          </a:p>
          <a:p>
            <a:endParaRPr lang="en-US" altLang="zh-CN" sz="2000" dirty="0" smtClean="0"/>
          </a:p>
          <a:p>
            <a:r>
              <a:rPr lang="en-US" altLang="zh-CN" sz="2000" dirty="0" smtClean="0"/>
              <a:t>It’s mainly for unsupervised learning problem, but there’s some aspects of it that are also very similar to sort of the supervised learning algorithm.</a:t>
            </a:r>
          </a:p>
        </p:txBody>
      </p:sp>
    </p:spTree>
    <p:extLst>
      <p:ext uri="{BB962C8B-B14F-4D97-AF65-F5344CB8AC3E}">
        <p14:creationId xmlns:p14="http://schemas.microsoft.com/office/powerpoint/2010/main" val="29050290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691291" y="731824"/>
            <a:ext cx="8809524" cy="4447619"/>
          </a:xfrm>
          <a:prstGeom prst="rect">
            <a:avLst/>
          </a:prstGeom>
        </p:spPr>
      </p:pic>
      <p:sp>
        <p:nvSpPr>
          <p:cNvPr id="4" name="文本框 3"/>
          <p:cNvSpPr txBox="1"/>
          <p:nvPr/>
        </p:nvSpPr>
        <p:spPr>
          <a:xfrm>
            <a:off x="838199" y="474133"/>
            <a:ext cx="10900719" cy="5940088"/>
          </a:xfrm>
          <a:prstGeom prst="rect">
            <a:avLst/>
          </a:prstGeom>
          <a:noFill/>
        </p:spPr>
        <p:txBody>
          <a:bodyPr wrap="square" rtlCol="0">
            <a:spAutoFit/>
          </a:bodyPr>
          <a:lstStyle/>
          <a:p>
            <a:r>
              <a:rPr lang="en-US" altLang="zh-CN" sz="2000" dirty="0" smtClean="0"/>
              <a:t>Chapter 16</a:t>
            </a:r>
          </a:p>
          <a:p>
            <a:r>
              <a:rPr lang="en-US" altLang="zh-CN" sz="2000" dirty="0" smtClean="0"/>
              <a:t>Problem of</a:t>
            </a:r>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r>
              <a:rPr lang="en-US" altLang="zh-CN" sz="2000" dirty="0" smtClean="0"/>
              <a:t>This equation actually corresponds to an independence assumption on the values of the feature x1 through xn. But in practice it turns out that the algorithm I’m gonna</a:t>
            </a:r>
            <a:r>
              <a:rPr lang="en-US" altLang="zh-CN" sz="2000" dirty="0"/>
              <a:t> </a:t>
            </a:r>
            <a:r>
              <a:rPr lang="en-US" altLang="zh-CN" sz="2000" dirty="0" smtClean="0"/>
              <a:t>describe it works just fine, whether or not these features are anywhere close to independent and even if independence assumption doesn’t hold true this algorithm works just fine.</a:t>
            </a:r>
          </a:p>
        </p:txBody>
      </p:sp>
    </p:spTree>
    <p:extLst>
      <p:ext uri="{BB962C8B-B14F-4D97-AF65-F5344CB8AC3E}">
        <p14:creationId xmlns:p14="http://schemas.microsoft.com/office/powerpoint/2010/main" val="9071645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5324535"/>
          </a:xfrm>
          <a:prstGeom prst="rect">
            <a:avLst/>
          </a:prstGeom>
          <a:noFill/>
        </p:spPr>
        <p:txBody>
          <a:bodyPr wrap="square" rtlCol="0">
            <a:spAutoFit/>
          </a:bodyPr>
          <a:lstStyle/>
          <a:p>
            <a:r>
              <a:rPr lang="en-US" altLang="zh-CN" sz="2000" dirty="0" smtClean="0"/>
              <a:t>Chapter 16</a:t>
            </a:r>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smtClean="0"/>
          </a:p>
          <a:p>
            <a:endParaRPr lang="en-US" altLang="zh-CN" sz="2000" dirty="0"/>
          </a:p>
        </p:txBody>
      </p:sp>
      <p:pic>
        <p:nvPicPr>
          <p:cNvPr id="2" name="图片 1"/>
          <p:cNvPicPr>
            <a:picLocks noChangeAspect="1"/>
          </p:cNvPicPr>
          <p:nvPr/>
        </p:nvPicPr>
        <p:blipFill>
          <a:blip r:embed="rId2"/>
          <a:stretch>
            <a:fillRect/>
          </a:stretch>
        </p:blipFill>
        <p:spPr>
          <a:xfrm>
            <a:off x="2126653" y="1210352"/>
            <a:ext cx="8323809" cy="4476190"/>
          </a:xfrm>
          <a:prstGeom prst="rect">
            <a:avLst/>
          </a:prstGeom>
        </p:spPr>
      </p:pic>
    </p:spTree>
    <p:extLst>
      <p:ext uri="{BB962C8B-B14F-4D97-AF65-F5344CB8AC3E}">
        <p14:creationId xmlns:p14="http://schemas.microsoft.com/office/powerpoint/2010/main" val="22569907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5940088"/>
          </a:xfrm>
          <a:prstGeom prst="rect">
            <a:avLst/>
          </a:prstGeom>
          <a:noFill/>
        </p:spPr>
        <p:txBody>
          <a:bodyPr wrap="square" rtlCol="0">
            <a:spAutoFit/>
          </a:bodyPr>
          <a:lstStyle/>
          <a:p>
            <a:r>
              <a:rPr lang="en-US" altLang="zh-CN" sz="2000" dirty="0" smtClean="0"/>
              <a:t>Chapter 16</a:t>
            </a:r>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r>
              <a:rPr lang="en-US" altLang="zh-CN" sz="2000" dirty="0" smtClean="0"/>
              <a:t>P is the height of point(x1,x2)</a:t>
            </a:r>
            <a:endParaRPr lang="en-US" altLang="zh-CN" sz="2000" dirty="0"/>
          </a:p>
        </p:txBody>
      </p:sp>
      <p:pic>
        <p:nvPicPr>
          <p:cNvPr id="2" name="图片 1"/>
          <p:cNvPicPr>
            <a:picLocks noChangeAspect="1"/>
          </p:cNvPicPr>
          <p:nvPr/>
        </p:nvPicPr>
        <p:blipFill>
          <a:blip r:embed="rId2"/>
          <a:stretch>
            <a:fillRect/>
          </a:stretch>
        </p:blipFill>
        <p:spPr>
          <a:xfrm>
            <a:off x="2240939" y="828077"/>
            <a:ext cx="8095238" cy="4714286"/>
          </a:xfrm>
          <a:prstGeom prst="rect">
            <a:avLst/>
          </a:prstGeom>
        </p:spPr>
      </p:pic>
    </p:spTree>
    <p:extLst>
      <p:ext uri="{BB962C8B-B14F-4D97-AF65-F5344CB8AC3E}">
        <p14:creationId xmlns:p14="http://schemas.microsoft.com/office/powerpoint/2010/main" val="32980528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1323439"/>
          </a:xfrm>
          <a:prstGeom prst="rect">
            <a:avLst/>
          </a:prstGeom>
          <a:noFill/>
        </p:spPr>
        <p:txBody>
          <a:bodyPr wrap="square" rtlCol="0">
            <a:spAutoFit/>
          </a:bodyPr>
          <a:lstStyle/>
          <a:p>
            <a:r>
              <a:rPr lang="en-US" altLang="zh-CN" sz="2000" dirty="0" smtClean="0"/>
              <a:t>Chapter 16</a:t>
            </a:r>
          </a:p>
          <a:p>
            <a:endParaRPr lang="en-US" altLang="zh-CN" sz="2000" u="sng" dirty="0"/>
          </a:p>
          <a:p>
            <a:r>
              <a:rPr lang="en-US" altLang="zh-CN" sz="2000" u="sng" dirty="0" smtClean="0"/>
              <a:t>Anomaly</a:t>
            </a:r>
            <a:r>
              <a:rPr lang="en-US" altLang="zh-CN" sz="2000" u="sng" dirty="0"/>
              <a:t> </a:t>
            </a:r>
            <a:r>
              <a:rPr lang="en-US" altLang="zh-CN" sz="2000" u="sng" dirty="0" smtClean="0"/>
              <a:t>detection</a:t>
            </a:r>
          </a:p>
          <a:p>
            <a:r>
              <a:rPr lang="en-US" altLang="zh-CN" sz="2000" dirty="0" smtClean="0"/>
              <a:t>Developing and  evaluating an anomaly detection system</a:t>
            </a:r>
          </a:p>
        </p:txBody>
      </p:sp>
    </p:spTree>
    <p:extLst>
      <p:ext uri="{BB962C8B-B14F-4D97-AF65-F5344CB8AC3E}">
        <p14:creationId xmlns:p14="http://schemas.microsoft.com/office/powerpoint/2010/main" val="40144992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5940088"/>
          </a:xfrm>
          <a:prstGeom prst="rect">
            <a:avLst/>
          </a:prstGeom>
          <a:noFill/>
        </p:spPr>
        <p:txBody>
          <a:bodyPr wrap="square" rtlCol="0">
            <a:spAutoFit/>
          </a:bodyPr>
          <a:lstStyle/>
          <a:p>
            <a:r>
              <a:rPr lang="en-US" altLang="zh-CN" sz="2000" dirty="0" smtClean="0"/>
              <a:t>Chapter 16</a:t>
            </a:r>
          </a:p>
          <a:p>
            <a:r>
              <a:rPr lang="en-US" altLang="zh-CN" sz="2000" dirty="0" smtClean="0"/>
              <a:t>It’s important to have a real number to evaluate whether we should add one feature or not.</a:t>
            </a:r>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r>
              <a:rPr lang="en-US" altLang="zh-CN" sz="2000" dirty="0" smtClean="0"/>
              <a:t>It’s actually ok even if a few anomalies slip into your unlabeled training set.</a:t>
            </a:r>
          </a:p>
          <a:p>
            <a:r>
              <a:rPr lang="en-US" altLang="zh-CN" sz="2000" dirty="0" smtClean="0"/>
              <a:t>Cross validation/Test set include some examples that are known to be anomalous.</a:t>
            </a:r>
          </a:p>
        </p:txBody>
      </p:sp>
      <p:pic>
        <p:nvPicPr>
          <p:cNvPr id="3" name="图片 2"/>
          <p:cNvPicPr>
            <a:picLocks noChangeAspect="1"/>
          </p:cNvPicPr>
          <p:nvPr/>
        </p:nvPicPr>
        <p:blipFill>
          <a:blip r:embed="rId2"/>
          <a:stretch>
            <a:fillRect/>
          </a:stretch>
        </p:blipFill>
        <p:spPr>
          <a:xfrm>
            <a:off x="2121891" y="1310967"/>
            <a:ext cx="8333333" cy="4428571"/>
          </a:xfrm>
          <a:prstGeom prst="rect">
            <a:avLst/>
          </a:prstGeom>
        </p:spPr>
      </p:pic>
    </p:spTree>
    <p:extLst>
      <p:ext uri="{BB962C8B-B14F-4D97-AF65-F5344CB8AC3E}">
        <p14:creationId xmlns:p14="http://schemas.microsoft.com/office/powerpoint/2010/main" val="32915473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5632311"/>
          </a:xfrm>
          <a:prstGeom prst="rect">
            <a:avLst/>
          </a:prstGeom>
          <a:noFill/>
        </p:spPr>
        <p:txBody>
          <a:bodyPr wrap="square" rtlCol="0">
            <a:spAutoFit/>
          </a:bodyPr>
          <a:lstStyle/>
          <a:p>
            <a:r>
              <a:rPr lang="en-US" altLang="zh-CN" sz="2000" dirty="0" smtClean="0"/>
              <a:t>Chapter 16</a:t>
            </a:r>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r>
              <a:rPr lang="en-US" altLang="zh-CN" sz="2000" dirty="0" smtClean="0"/>
              <a:t>Cross validation set and the test set as being completely different data sets to each other.</a:t>
            </a:r>
            <a:endParaRPr lang="en-US" altLang="zh-CN" sz="2000" dirty="0"/>
          </a:p>
        </p:txBody>
      </p:sp>
      <p:pic>
        <p:nvPicPr>
          <p:cNvPr id="2" name="图片 1"/>
          <p:cNvPicPr>
            <a:picLocks noChangeAspect="1"/>
          </p:cNvPicPr>
          <p:nvPr/>
        </p:nvPicPr>
        <p:blipFill>
          <a:blip r:embed="rId2"/>
          <a:stretch>
            <a:fillRect/>
          </a:stretch>
        </p:blipFill>
        <p:spPr>
          <a:xfrm>
            <a:off x="2026653" y="1182019"/>
            <a:ext cx="8523809" cy="4571429"/>
          </a:xfrm>
          <a:prstGeom prst="rect">
            <a:avLst/>
          </a:prstGeom>
        </p:spPr>
      </p:pic>
    </p:spTree>
    <p:extLst>
      <p:ext uri="{BB962C8B-B14F-4D97-AF65-F5344CB8AC3E}">
        <p14:creationId xmlns:p14="http://schemas.microsoft.com/office/powerpoint/2010/main" val="22543994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6247864"/>
          </a:xfrm>
          <a:prstGeom prst="rect">
            <a:avLst/>
          </a:prstGeom>
          <a:noFill/>
        </p:spPr>
        <p:txBody>
          <a:bodyPr wrap="square" rtlCol="0">
            <a:spAutoFit/>
          </a:bodyPr>
          <a:lstStyle/>
          <a:p>
            <a:r>
              <a:rPr lang="en-US" altLang="zh-CN" sz="2000" dirty="0" smtClean="0"/>
              <a:t>Chapter 16</a:t>
            </a:r>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r>
              <a:rPr lang="en-US" altLang="zh-CN" sz="2000" dirty="0" smtClean="0"/>
              <a:t>Choose a epsilon that maximum F1-score.</a:t>
            </a:r>
          </a:p>
          <a:p>
            <a:r>
              <a:rPr lang="en-US" altLang="zh-CN" sz="2000" dirty="0" smtClean="0"/>
              <a:t>We start to use a bit of labeled data in order to evaluate the anomaly detection algorithm and this takes us a little bit closer to supervised learning setting. </a:t>
            </a:r>
            <a:endParaRPr lang="en-US" altLang="zh-CN" sz="2000" dirty="0"/>
          </a:p>
        </p:txBody>
      </p:sp>
      <p:pic>
        <p:nvPicPr>
          <p:cNvPr id="2" name="图片 1"/>
          <p:cNvPicPr>
            <a:picLocks noChangeAspect="1"/>
          </p:cNvPicPr>
          <p:nvPr/>
        </p:nvPicPr>
        <p:blipFill>
          <a:blip r:embed="rId2"/>
          <a:stretch>
            <a:fillRect/>
          </a:stretch>
        </p:blipFill>
        <p:spPr>
          <a:xfrm>
            <a:off x="2098082" y="1109830"/>
            <a:ext cx="8380952" cy="4571429"/>
          </a:xfrm>
          <a:prstGeom prst="rect">
            <a:avLst/>
          </a:prstGeom>
        </p:spPr>
      </p:pic>
    </p:spTree>
    <p:extLst>
      <p:ext uri="{BB962C8B-B14F-4D97-AF65-F5344CB8AC3E}">
        <p14:creationId xmlns:p14="http://schemas.microsoft.com/office/powerpoint/2010/main" val="7142806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4708981"/>
          </a:xfrm>
          <a:prstGeom prst="rect">
            <a:avLst/>
          </a:prstGeom>
          <a:noFill/>
        </p:spPr>
        <p:txBody>
          <a:bodyPr wrap="square" rtlCol="0">
            <a:spAutoFit/>
          </a:bodyPr>
          <a:lstStyle/>
          <a:p>
            <a:r>
              <a:rPr lang="en-US" altLang="zh-CN" sz="2000" dirty="0" smtClean="0"/>
              <a:t>Chapter 16</a:t>
            </a:r>
          </a:p>
          <a:p>
            <a:endParaRPr lang="en-US" altLang="zh-CN" sz="2000" u="sng" dirty="0"/>
          </a:p>
          <a:p>
            <a:r>
              <a:rPr lang="en-US" altLang="zh-CN" sz="2000" u="sng" dirty="0" smtClean="0"/>
              <a:t>Anomaly</a:t>
            </a:r>
            <a:r>
              <a:rPr lang="en-US" altLang="zh-CN" sz="2000" u="sng" dirty="0"/>
              <a:t> </a:t>
            </a:r>
            <a:r>
              <a:rPr lang="en-US" altLang="zh-CN" sz="2000" u="sng" dirty="0" smtClean="0"/>
              <a:t>detection</a:t>
            </a:r>
          </a:p>
          <a:p>
            <a:r>
              <a:rPr lang="en-US" altLang="zh-CN" sz="2000" dirty="0" smtClean="0"/>
              <a:t>Anomaly detection vs. supervised learning</a:t>
            </a:r>
          </a:p>
          <a:p>
            <a:endParaRPr lang="en-US" altLang="zh-CN" sz="2000" dirty="0"/>
          </a:p>
          <a:p>
            <a:endParaRPr lang="en-US" altLang="zh-CN" sz="2000" dirty="0" smtClean="0"/>
          </a:p>
          <a:p>
            <a:endParaRPr lang="en-US" altLang="zh-CN" sz="2000" dirty="0" smtClean="0"/>
          </a:p>
          <a:p>
            <a:endParaRPr lang="en-US" altLang="zh-CN" sz="2000" dirty="0"/>
          </a:p>
          <a:p>
            <a:endParaRPr lang="en-US" altLang="zh-CN" sz="2000" dirty="0" smtClean="0"/>
          </a:p>
          <a:p>
            <a:r>
              <a:rPr lang="en-US" altLang="zh-CN" sz="2000" dirty="0" smtClean="0"/>
              <a:t>Why we do not just use logistic regression or a neural network to try to learn directly from our labeled data to predict whether y equals 1 or y equals 0 ?</a:t>
            </a:r>
          </a:p>
          <a:p>
            <a:endParaRPr lang="en-US" altLang="zh-CN" sz="2000" dirty="0"/>
          </a:p>
          <a:p>
            <a:r>
              <a:rPr lang="en-US" altLang="zh-CN" sz="2000" dirty="0" smtClean="0"/>
              <a:t>In this video, I’ll try to share with you some of the thinking and some guidelines for when you should probably use an anomaly detection algorithm and when it might be more fruitful to consider using a supervised learning algorithm.</a:t>
            </a:r>
          </a:p>
        </p:txBody>
      </p:sp>
    </p:spTree>
    <p:extLst>
      <p:ext uri="{BB962C8B-B14F-4D97-AF65-F5344CB8AC3E}">
        <p14:creationId xmlns:p14="http://schemas.microsoft.com/office/powerpoint/2010/main" val="41433010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5940088"/>
          </a:xfrm>
          <a:prstGeom prst="rect">
            <a:avLst/>
          </a:prstGeom>
          <a:noFill/>
        </p:spPr>
        <p:txBody>
          <a:bodyPr wrap="square" rtlCol="0">
            <a:spAutoFit/>
          </a:bodyPr>
          <a:lstStyle/>
          <a:p>
            <a:r>
              <a:rPr lang="en-US" altLang="zh-CN" sz="2000" dirty="0" smtClean="0"/>
              <a:t>Chapter 16</a:t>
            </a:r>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r>
              <a:rPr lang="en-US" altLang="zh-CN" sz="2000" dirty="0" smtClean="0"/>
              <a:t>0-20 maybe 50</a:t>
            </a:r>
          </a:p>
          <a:p>
            <a:r>
              <a:rPr lang="en-US" altLang="zh-CN" sz="2000" dirty="0" smtClean="0"/>
              <a:t>Saved only for Cross Validation Set and test set.</a:t>
            </a:r>
            <a:endParaRPr lang="en-US" altLang="zh-CN" sz="2000" dirty="0"/>
          </a:p>
        </p:txBody>
      </p:sp>
      <p:pic>
        <p:nvPicPr>
          <p:cNvPr id="2" name="图片 1"/>
          <p:cNvPicPr>
            <a:picLocks noChangeAspect="1"/>
          </p:cNvPicPr>
          <p:nvPr/>
        </p:nvPicPr>
        <p:blipFill>
          <a:blip r:embed="rId2"/>
          <a:stretch>
            <a:fillRect/>
          </a:stretch>
        </p:blipFill>
        <p:spPr>
          <a:xfrm>
            <a:off x="2098082" y="1182019"/>
            <a:ext cx="8380952" cy="4571429"/>
          </a:xfrm>
          <a:prstGeom prst="rect">
            <a:avLst/>
          </a:prstGeom>
        </p:spPr>
      </p:pic>
    </p:spTree>
    <p:extLst>
      <p:ext uri="{BB962C8B-B14F-4D97-AF65-F5344CB8AC3E}">
        <p14:creationId xmlns:p14="http://schemas.microsoft.com/office/powerpoint/2010/main" val="6737378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6863417"/>
          </a:xfrm>
          <a:prstGeom prst="rect">
            <a:avLst/>
          </a:prstGeom>
          <a:noFill/>
        </p:spPr>
        <p:txBody>
          <a:bodyPr wrap="square" rtlCol="0">
            <a:spAutoFit/>
          </a:bodyPr>
          <a:lstStyle/>
          <a:p>
            <a:r>
              <a:rPr lang="en-US" altLang="zh-CN" sz="2000" dirty="0" smtClean="0"/>
              <a:t>Chapter 16</a:t>
            </a:r>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r>
              <a:rPr lang="en-US" altLang="zh-CN" sz="1900" dirty="0" smtClean="0"/>
              <a:t>And </a:t>
            </a:r>
            <a:r>
              <a:rPr lang="en-US" altLang="zh-CN" sz="1900" dirty="0"/>
              <a:t>the key difference really is that, in anomaly detection, often we have such a small number of positive examples that there is not possible for a learning algorithm to learn that much from the positive examples. And so what we do instead, is take a large set of negative examples, and have it just learned a lot, learn p of x from just the negative examples of the normal aircraft engines. </a:t>
            </a:r>
          </a:p>
          <a:p>
            <a:r>
              <a:rPr lang="en-US" altLang="zh-CN" sz="1900" dirty="0"/>
              <a:t>And we reserve the small number of positive examples for evaluating our algorithm to use in either the cross validation sets or the test sets.</a:t>
            </a:r>
          </a:p>
          <a:p>
            <a:endParaRPr lang="en-US" altLang="zh-CN" sz="2000" dirty="0"/>
          </a:p>
        </p:txBody>
      </p:sp>
      <p:pic>
        <p:nvPicPr>
          <p:cNvPr id="3" name="图片 2"/>
          <p:cNvPicPr>
            <a:picLocks noChangeAspect="1"/>
          </p:cNvPicPr>
          <p:nvPr/>
        </p:nvPicPr>
        <p:blipFill>
          <a:blip r:embed="rId2"/>
          <a:stretch>
            <a:fillRect/>
          </a:stretch>
        </p:blipFill>
        <p:spPr>
          <a:xfrm>
            <a:off x="2121891" y="449419"/>
            <a:ext cx="8333333" cy="4571429"/>
          </a:xfrm>
          <a:prstGeom prst="rect">
            <a:avLst/>
          </a:prstGeom>
        </p:spPr>
      </p:pic>
    </p:spTree>
    <p:extLst>
      <p:ext uri="{BB962C8B-B14F-4D97-AF65-F5344CB8AC3E}">
        <p14:creationId xmlns:p14="http://schemas.microsoft.com/office/powerpoint/2010/main" val="34924463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707886"/>
          </a:xfrm>
          <a:prstGeom prst="rect">
            <a:avLst/>
          </a:prstGeom>
          <a:noFill/>
        </p:spPr>
        <p:txBody>
          <a:bodyPr wrap="square" rtlCol="0">
            <a:spAutoFit/>
          </a:bodyPr>
          <a:lstStyle/>
          <a:p>
            <a:r>
              <a:rPr lang="en-US" altLang="zh-CN" sz="2000" dirty="0" smtClean="0"/>
              <a:t>Chapter 16</a:t>
            </a:r>
          </a:p>
          <a:p>
            <a:endParaRPr lang="en-US" altLang="zh-CN" sz="2000" dirty="0"/>
          </a:p>
        </p:txBody>
      </p:sp>
      <p:pic>
        <p:nvPicPr>
          <p:cNvPr id="2" name="图片 1"/>
          <p:cNvPicPr>
            <a:picLocks noChangeAspect="1"/>
          </p:cNvPicPr>
          <p:nvPr/>
        </p:nvPicPr>
        <p:blipFill>
          <a:blip r:embed="rId2"/>
          <a:stretch>
            <a:fillRect/>
          </a:stretch>
        </p:blipFill>
        <p:spPr>
          <a:xfrm>
            <a:off x="2169510" y="1182019"/>
            <a:ext cx="8238095" cy="4428571"/>
          </a:xfrm>
          <a:prstGeom prst="rect">
            <a:avLst/>
          </a:prstGeom>
        </p:spPr>
      </p:pic>
    </p:spTree>
    <p:extLst>
      <p:ext uri="{BB962C8B-B14F-4D97-AF65-F5344CB8AC3E}">
        <p14:creationId xmlns:p14="http://schemas.microsoft.com/office/powerpoint/2010/main" val="4976152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074272" y="564066"/>
            <a:ext cx="8428571" cy="4619048"/>
          </a:xfrm>
          <a:prstGeom prst="rect">
            <a:avLst/>
          </a:prstGeom>
        </p:spPr>
      </p:pic>
      <p:sp>
        <p:nvSpPr>
          <p:cNvPr id="4" name="文本框 3"/>
          <p:cNvSpPr txBox="1"/>
          <p:nvPr/>
        </p:nvSpPr>
        <p:spPr>
          <a:xfrm>
            <a:off x="838199" y="474133"/>
            <a:ext cx="10900719" cy="6247864"/>
          </a:xfrm>
          <a:prstGeom prst="rect">
            <a:avLst/>
          </a:prstGeom>
          <a:noFill/>
        </p:spPr>
        <p:txBody>
          <a:bodyPr wrap="square" rtlCol="0">
            <a:spAutoFit/>
          </a:bodyPr>
          <a:lstStyle/>
          <a:p>
            <a:r>
              <a:rPr lang="en-US" altLang="zh-CN" sz="2000" dirty="0" smtClean="0"/>
              <a:t>Chapter 16</a:t>
            </a:r>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r>
              <a:rPr lang="en-US" altLang="zh-CN" sz="2000" dirty="0" smtClean="0"/>
              <a:t>If you’re manufacturing very large volumes and you’ve seen a lot of bad examples, Maybe manufacturing could shift to supervised learning column as well. But if you haven’t seen that many bad examples of the old products, the we’ll do this anomaly detection.</a:t>
            </a:r>
          </a:p>
          <a:p>
            <a:r>
              <a:rPr lang="en-US" altLang="zh-CN" sz="2000" dirty="0" smtClean="0"/>
              <a:t>If you have equal number of positive examples and negative examples, if you have many examples of your positive and your negative examples, and then we tend to treat all of these as supervised learning problems.</a:t>
            </a:r>
            <a:endParaRPr lang="en-US" altLang="zh-CN" sz="2000" dirty="0"/>
          </a:p>
          <a:p>
            <a:r>
              <a:rPr lang="en-US" altLang="zh-CN" sz="2000" dirty="0" smtClean="0"/>
              <a:t>Hopefully, this give you the sense what are the properties of a learning problem that would cause you to treat it as anomaly detection problem, verses a supervised </a:t>
            </a:r>
            <a:r>
              <a:rPr lang="en-US" altLang="zh-CN" sz="2000" smtClean="0"/>
              <a:t>learning problem.</a:t>
            </a:r>
            <a:endParaRPr lang="en-US" altLang="zh-CN" sz="2000" dirty="0" smtClean="0"/>
          </a:p>
        </p:txBody>
      </p:sp>
    </p:spTree>
    <p:extLst>
      <p:ext uri="{BB962C8B-B14F-4D97-AF65-F5344CB8AC3E}">
        <p14:creationId xmlns:p14="http://schemas.microsoft.com/office/powerpoint/2010/main" val="35920229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3170099"/>
          </a:xfrm>
          <a:prstGeom prst="rect">
            <a:avLst/>
          </a:prstGeom>
          <a:noFill/>
        </p:spPr>
        <p:txBody>
          <a:bodyPr wrap="square" rtlCol="0">
            <a:spAutoFit/>
          </a:bodyPr>
          <a:lstStyle/>
          <a:p>
            <a:r>
              <a:rPr lang="en-US" altLang="zh-CN" sz="2000" dirty="0" smtClean="0"/>
              <a:t>Chapter 16</a:t>
            </a:r>
          </a:p>
          <a:p>
            <a:endParaRPr lang="en-US" altLang="zh-CN" sz="2000" u="sng" dirty="0"/>
          </a:p>
          <a:p>
            <a:r>
              <a:rPr lang="en-US" altLang="zh-CN" sz="2000" u="sng" dirty="0" smtClean="0"/>
              <a:t>Anomaly</a:t>
            </a:r>
            <a:r>
              <a:rPr lang="en-US" altLang="zh-CN" sz="2000" u="sng" dirty="0"/>
              <a:t> </a:t>
            </a:r>
            <a:r>
              <a:rPr lang="en-US" altLang="zh-CN" sz="2000" u="sng" dirty="0" smtClean="0"/>
              <a:t>detection</a:t>
            </a:r>
          </a:p>
          <a:p>
            <a:r>
              <a:rPr lang="en-US" altLang="zh-CN" sz="2000" dirty="0" smtClean="0"/>
              <a:t>Choosing what features to use</a:t>
            </a:r>
          </a:p>
          <a:p>
            <a:endParaRPr lang="en-US" altLang="zh-CN" sz="2000" dirty="0"/>
          </a:p>
          <a:p>
            <a:endParaRPr lang="en-US" altLang="zh-CN" sz="2000" dirty="0" smtClean="0"/>
          </a:p>
          <a:p>
            <a:endParaRPr lang="en-US" altLang="zh-CN" sz="2000" dirty="0"/>
          </a:p>
          <a:p>
            <a:endParaRPr lang="en-US" altLang="zh-CN" sz="2000" dirty="0" smtClean="0"/>
          </a:p>
          <a:p>
            <a:r>
              <a:rPr lang="en-US" altLang="zh-CN" sz="2000" dirty="0" smtClean="0"/>
              <a:t>Guidelines for how to go about designing or selecting features to give to an anomaly detection algorithm</a:t>
            </a:r>
            <a:endParaRPr lang="en-US" altLang="zh-CN" sz="2000" dirty="0" smtClean="0"/>
          </a:p>
        </p:txBody>
      </p:sp>
    </p:spTree>
    <p:extLst>
      <p:ext uri="{BB962C8B-B14F-4D97-AF65-F5344CB8AC3E}">
        <p14:creationId xmlns:p14="http://schemas.microsoft.com/office/powerpoint/2010/main" val="2877663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4708981"/>
          </a:xfrm>
          <a:prstGeom prst="rect">
            <a:avLst/>
          </a:prstGeom>
          <a:noFill/>
        </p:spPr>
        <p:txBody>
          <a:bodyPr wrap="square" rtlCol="0">
            <a:spAutoFit/>
          </a:bodyPr>
          <a:lstStyle/>
          <a:p>
            <a:r>
              <a:rPr lang="en-US" altLang="zh-CN" sz="2000" dirty="0" smtClean="0"/>
              <a:t>Chapter 16</a:t>
            </a:r>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smtClean="0"/>
          </a:p>
          <a:p>
            <a:endParaRPr lang="en-US" altLang="zh-CN" sz="2000" dirty="0"/>
          </a:p>
          <a:p>
            <a:endParaRPr lang="en-US" altLang="zh-CN" sz="2000" dirty="0" smtClean="0"/>
          </a:p>
        </p:txBody>
      </p:sp>
      <p:pic>
        <p:nvPicPr>
          <p:cNvPr id="2" name="图片 1"/>
          <p:cNvPicPr>
            <a:picLocks noChangeAspect="1"/>
          </p:cNvPicPr>
          <p:nvPr/>
        </p:nvPicPr>
        <p:blipFill>
          <a:blip r:embed="rId2"/>
          <a:stretch>
            <a:fillRect/>
          </a:stretch>
        </p:blipFill>
        <p:spPr>
          <a:xfrm>
            <a:off x="2288558" y="1142272"/>
            <a:ext cx="8000000" cy="4380952"/>
          </a:xfrm>
          <a:prstGeom prst="rect">
            <a:avLst/>
          </a:prstGeom>
        </p:spPr>
      </p:pic>
    </p:spTree>
    <p:extLst>
      <p:ext uri="{BB962C8B-B14F-4D97-AF65-F5344CB8AC3E}">
        <p14:creationId xmlns:p14="http://schemas.microsoft.com/office/powerpoint/2010/main" val="25195659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4708981"/>
          </a:xfrm>
          <a:prstGeom prst="rect">
            <a:avLst/>
          </a:prstGeom>
          <a:noFill/>
        </p:spPr>
        <p:txBody>
          <a:bodyPr wrap="square" rtlCol="0">
            <a:spAutoFit/>
          </a:bodyPr>
          <a:lstStyle/>
          <a:p>
            <a:r>
              <a:rPr lang="en-US" altLang="zh-CN" sz="2000" dirty="0" smtClean="0"/>
              <a:t>Chapter 16</a:t>
            </a:r>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smtClean="0"/>
          </a:p>
          <a:p>
            <a:endParaRPr lang="en-US" altLang="zh-CN" sz="2000" dirty="0"/>
          </a:p>
          <a:p>
            <a:endParaRPr lang="en-US" altLang="zh-CN" sz="2000" dirty="0" smtClean="0"/>
          </a:p>
        </p:txBody>
      </p:sp>
      <p:pic>
        <p:nvPicPr>
          <p:cNvPr id="5" name="图片 4"/>
          <p:cNvPicPr>
            <a:picLocks noChangeAspect="1"/>
          </p:cNvPicPr>
          <p:nvPr/>
        </p:nvPicPr>
        <p:blipFill>
          <a:blip r:embed="rId2"/>
          <a:stretch>
            <a:fillRect/>
          </a:stretch>
        </p:blipFill>
        <p:spPr>
          <a:xfrm>
            <a:off x="2117129" y="1259601"/>
            <a:ext cx="8342857" cy="4723809"/>
          </a:xfrm>
          <a:prstGeom prst="rect">
            <a:avLst/>
          </a:prstGeom>
        </p:spPr>
      </p:pic>
    </p:spTree>
    <p:extLst>
      <p:ext uri="{BB962C8B-B14F-4D97-AF65-F5344CB8AC3E}">
        <p14:creationId xmlns:p14="http://schemas.microsoft.com/office/powerpoint/2010/main" val="30433297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5940088"/>
          </a:xfrm>
          <a:prstGeom prst="rect">
            <a:avLst/>
          </a:prstGeom>
          <a:noFill/>
        </p:spPr>
        <p:txBody>
          <a:bodyPr wrap="square" rtlCol="0">
            <a:spAutoFit/>
          </a:bodyPr>
          <a:lstStyle/>
          <a:p>
            <a:r>
              <a:rPr lang="en-US" altLang="zh-CN" sz="2000" dirty="0" smtClean="0"/>
              <a:t>Chapter 16</a:t>
            </a:r>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r>
              <a:rPr lang="en-US" altLang="zh-CN" sz="2000" dirty="0" smtClean="0"/>
              <a:t>So to summarize, if you plot a histogram with the data and find that it looks  pretty non-Gaussian. It’s worth playing around a little bit with different transformations like these, to see if you can make your data look a little bit more Gaussian before you feed it to your learning algorithm. Although even if you don’t, it might work okay. But I usually do take this step.</a:t>
            </a:r>
            <a:endParaRPr lang="en-US" altLang="zh-CN" sz="2000" dirty="0"/>
          </a:p>
        </p:txBody>
      </p:sp>
      <p:pic>
        <p:nvPicPr>
          <p:cNvPr id="2" name="图片 1"/>
          <p:cNvPicPr>
            <a:picLocks noChangeAspect="1"/>
          </p:cNvPicPr>
          <p:nvPr/>
        </p:nvPicPr>
        <p:blipFill>
          <a:blip r:embed="rId2"/>
          <a:stretch>
            <a:fillRect/>
          </a:stretch>
        </p:blipFill>
        <p:spPr>
          <a:xfrm>
            <a:off x="2359986" y="522259"/>
            <a:ext cx="7857143" cy="4285714"/>
          </a:xfrm>
          <a:prstGeom prst="rect">
            <a:avLst/>
          </a:prstGeom>
        </p:spPr>
      </p:pic>
    </p:spTree>
    <p:extLst>
      <p:ext uri="{BB962C8B-B14F-4D97-AF65-F5344CB8AC3E}">
        <p14:creationId xmlns:p14="http://schemas.microsoft.com/office/powerpoint/2010/main" val="3023159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6247864"/>
          </a:xfrm>
          <a:prstGeom prst="rect">
            <a:avLst/>
          </a:prstGeom>
          <a:noFill/>
        </p:spPr>
        <p:txBody>
          <a:bodyPr wrap="square" rtlCol="0">
            <a:spAutoFit/>
          </a:bodyPr>
          <a:lstStyle/>
          <a:p>
            <a:r>
              <a:rPr lang="en-US" altLang="zh-CN" sz="2000" dirty="0" smtClean="0"/>
              <a:t>Chapter </a:t>
            </a:r>
            <a:r>
              <a:rPr lang="en-US" altLang="zh-CN" sz="2000" dirty="0" smtClean="0"/>
              <a:t>16  process of error analysis</a:t>
            </a:r>
            <a:endParaRPr lang="en-US" altLang="zh-CN" sz="2000" dirty="0" smtClean="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r>
              <a:rPr lang="en-US" altLang="zh-CN" sz="2000" dirty="0" smtClean="0"/>
              <a:t>And so, the process of this is really look at the mistakes that it is making, Look at the anomaly that the algorithm is failing to flag and see if that inspires you to create some new feature. So that with this new feature it becomes easier to distinguish the anomalies from your good examples.</a:t>
            </a:r>
            <a:endParaRPr lang="en-US" altLang="zh-CN" sz="2000" dirty="0"/>
          </a:p>
        </p:txBody>
      </p:sp>
      <p:pic>
        <p:nvPicPr>
          <p:cNvPr id="2" name="图片 1"/>
          <p:cNvPicPr>
            <a:picLocks noChangeAspect="1"/>
          </p:cNvPicPr>
          <p:nvPr/>
        </p:nvPicPr>
        <p:blipFill>
          <a:blip r:embed="rId2"/>
          <a:stretch>
            <a:fillRect/>
          </a:stretch>
        </p:blipFill>
        <p:spPr>
          <a:xfrm>
            <a:off x="2531415" y="1182019"/>
            <a:ext cx="7514286" cy="4380952"/>
          </a:xfrm>
          <a:prstGeom prst="rect">
            <a:avLst/>
          </a:prstGeom>
        </p:spPr>
      </p:pic>
    </p:spTree>
    <p:extLst>
      <p:ext uri="{BB962C8B-B14F-4D97-AF65-F5344CB8AC3E}">
        <p14:creationId xmlns:p14="http://schemas.microsoft.com/office/powerpoint/2010/main" val="18229650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5632311"/>
          </a:xfrm>
          <a:prstGeom prst="rect">
            <a:avLst/>
          </a:prstGeom>
          <a:noFill/>
        </p:spPr>
        <p:txBody>
          <a:bodyPr wrap="square" rtlCol="0">
            <a:spAutoFit/>
          </a:bodyPr>
          <a:lstStyle/>
          <a:p>
            <a:r>
              <a:rPr lang="en-US" altLang="zh-CN" sz="2000" dirty="0" smtClean="0"/>
              <a:t>Chapter 16</a:t>
            </a:r>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r>
              <a:rPr lang="en-US" altLang="zh-CN" sz="2000" dirty="0" smtClean="0"/>
              <a:t>By creating features like these, you can start to capture anomalies that correspond to unusual combinations of values of features.</a:t>
            </a:r>
            <a:endParaRPr lang="en-US" altLang="zh-CN" sz="2000" dirty="0" smtClean="0"/>
          </a:p>
        </p:txBody>
      </p:sp>
      <p:pic>
        <p:nvPicPr>
          <p:cNvPr id="2" name="图片 1"/>
          <p:cNvPicPr>
            <a:picLocks noChangeAspect="1"/>
          </p:cNvPicPr>
          <p:nvPr/>
        </p:nvPicPr>
        <p:blipFill>
          <a:blip r:embed="rId2"/>
          <a:stretch>
            <a:fillRect/>
          </a:stretch>
        </p:blipFill>
        <p:spPr>
          <a:xfrm>
            <a:off x="2431415" y="1373590"/>
            <a:ext cx="7714286" cy="3809524"/>
          </a:xfrm>
          <a:prstGeom prst="rect">
            <a:avLst/>
          </a:prstGeom>
        </p:spPr>
      </p:pic>
    </p:spTree>
    <p:extLst>
      <p:ext uri="{BB962C8B-B14F-4D97-AF65-F5344CB8AC3E}">
        <p14:creationId xmlns:p14="http://schemas.microsoft.com/office/powerpoint/2010/main" val="25631037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3477875"/>
          </a:xfrm>
          <a:prstGeom prst="rect">
            <a:avLst/>
          </a:prstGeom>
          <a:noFill/>
        </p:spPr>
        <p:txBody>
          <a:bodyPr wrap="square" rtlCol="0">
            <a:spAutoFit/>
          </a:bodyPr>
          <a:lstStyle/>
          <a:p>
            <a:r>
              <a:rPr lang="en-US" altLang="zh-CN" sz="2000" dirty="0" smtClean="0"/>
              <a:t>Chapter 16</a:t>
            </a:r>
          </a:p>
          <a:p>
            <a:endParaRPr lang="en-US" altLang="zh-CN" sz="2000" u="sng" dirty="0"/>
          </a:p>
          <a:p>
            <a:r>
              <a:rPr lang="en-US" altLang="zh-CN" sz="2000" u="sng" dirty="0" smtClean="0"/>
              <a:t>Anomaly</a:t>
            </a:r>
            <a:r>
              <a:rPr lang="en-US" altLang="zh-CN" sz="2000" u="sng" dirty="0"/>
              <a:t> </a:t>
            </a:r>
            <a:r>
              <a:rPr lang="en-US" altLang="zh-CN" sz="2000" u="sng" dirty="0" smtClean="0"/>
              <a:t>detection</a:t>
            </a:r>
          </a:p>
          <a:p>
            <a:r>
              <a:rPr lang="en-US" altLang="zh-CN" sz="2000" dirty="0" smtClean="0"/>
              <a:t>Multivariate Gaussian distribution</a:t>
            </a:r>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smtClean="0"/>
          </a:p>
          <a:p>
            <a:r>
              <a:rPr lang="en-US" altLang="zh-CN" sz="2000" dirty="0" smtClean="0"/>
              <a:t>It has some advantages and some disadvantages and it can sometimes catch some anomalies that the earlier algorithm didn’t.</a:t>
            </a:r>
          </a:p>
        </p:txBody>
      </p:sp>
    </p:spTree>
    <p:extLst>
      <p:ext uri="{BB962C8B-B14F-4D97-AF65-F5344CB8AC3E}">
        <p14:creationId xmlns:p14="http://schemas.microsoft.com/office/powerpoint/2010/main" val="9890583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5632311"/>
          </a:xfrm>
          <a:prstGeom prst="rect">
            <a:avLst/>
          </a:prstGeom>
          <a:noFill/>
        </p:spPr>
        <p:txBody>
          <a:bodyPr wrap="square" rtlCol="0">
            <a:spAutoFit/>
          </a:bodyPr>
          <a:lstStyle/>
          <a:p>
            <a:r>
              <a:rPr lang="en-US" altLang="zh-CN" sz="2000" dirty="0" smtClean="0"/>
              <a:t>Chapter 16</a:t>
            </a:r>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r>
              <a:rPr lang="en-US" altLang="zh-CN" sz="2000" dirty="0" smtClean="0"/>
              <a:t>Anomaly detection algorithm is not realizing that this blue ellipse shows the high probability region.</a:t>
            </a:r>
            <a:endParaRPr lang="en-US" altLang="zh-CN" sz="2000" dirty="0"/>
          </a:p>
        </p:txBody>
      </p:sp>
      <p:pic>
        <p:nvPicPr>
          <p:cNvPr id="2" name="图片 1"/>
          <p:cNvPicPr>
            <a:picLocks noChangeAspect="1"/>
          </p:cNvPicPr>
          <p:nvPr/>
        </p:nvPicPr>
        <p:blipFill>
          <a:blip r:embed="rId2"/>
          <a:stretch>
            <a:fillRect/>
          </a:stretch>
        </p:blipFill>
        <p:spPr>
          <a:xfrm>
            <a:off x="2169510" y="1009024"/>
            <a:ext cx="8238095" cy="4428571"/>
          </a:xfrm>
          <a:prstGeom prst="rect">
            <a:avLst/>
          </a:prstGeom>
        </p:spPr>
      </p:pic>
    </p:spTree>
    <p:extLst>
      <p:ext uri="{BB962C8B-B14F-4D97-AF65-F5344CB8AC3E}">
        <p14:creationId xmlns:p14="http://schemas.microsoft.com/office/powerpoint/2010/main" val="38074686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5940088"/>
          </a:xfrm>
          <a:prstGeom prst="rect">
            <a:avLst/>
          </a:prstGeom>
          <a:noFill/>
        </p:spPr>
        <p:txBody>
          <a:bodyPr wrap="square" rtlCol="0">
            <a:spAutoFit/>
          </a:bodyPr>
          <a:lstStyle/>
          <a:p>
            <a:r>
              <a:rPr lang="en-US" altLang="zh-CN" sz="2000" dirty="0" smtClean="0"/>
              <a:t>Chapter 16</a:t>
            </a:r>
          </a:p>
          <a:p>
            <a:r>
              <a:rPr lang="en-US" altLang="zh-CN" sz="2000" dirty="0" smtClean="0"/>
              <a:t>Covariance matrix is similar to the covariance matrix that we saw when we were working with PCA.</a:t>
            </a:r>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r>
              <a:rPr lang="en-US" altLang="zh-CN" sz="2000" dirty="0" smtClean="0"/>
              <a:t>Determinant </a:t>
            </a:r>
            <a:r>
              <a:rPr lang="zh-CN" altLang="en-US" sz="2000" dirty="0" smtClean="0"/>
              <a:t>行列式</a:t>
            </a:r>
            <a:endParaRPr lang="en-US" altLang="zh-CN" sz="2000" dirty="0" smtClean="0"/>
          </a:p>
          <a:p>
            <a:endParaRPr lang="en-US" altLang="zh-CN" sz="2000" dirty="0"/>
          </a:p>
        </p:txBody>
      </p:sp>
      <p:pic>
        <p:nvPicPr>
          <p:cNvPr id="2" name="图片 1"/>
          <p:cNvPicPr>
            <a:picLocks noChangeAspect="1"/>
          </p:cNvPicPr>
          <p:nvPr/>
        </p:nvPicPr>
        <p:blipFill>
          <a:blip r:embed="rId2"/>
          <a:stretch>
            <a:fillRect/>
          </a:stretch>
        </p:blipFill>
        <p:spPr>
          <a:xfrm>
            <a:off x="2098082" y="1182019"/>
            <a:ext cx="8380952" cy="4380952"/>
          </a:xfrm>
          <a:prstGeom prst="rect">
            <a:avLst/>
          </a:prstGeom>
        </p:spPr>
      </p:pic>
    </p:spTree>
    <p:extLst>
      <p:ext uri="{BB962C8B-B14F-4D97-AF65-F5344CB8AC3E}">
        <p14:creationId xmlns:p14="http://schemas.microsoft.com/office/powerpoint/2010/main" val="36976074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5940088"/>
          </a:xfrm>
          <a:prstGeom prst="rect">
            <a:avLst/>
          </a:prstGeom>
          <a:noFill/>
        </p:spPr>
        <p:txBody>
          <a:bodyPr wrap="square" rtlCol="0">
            <a:spAutoFit/>
          </a:bodyPr>
          <a:lstStyle/>
          <a:p>
            <a:r>
              <a:rPr lang="en-US" altLang="zh-CN" sz="2000" dirty="0" smtClean="0"/>
              <a:t>Chapter 16</a:t>
            </a:r>
          </a:p>
          <a:p>
            <a:r>
              <a:rPr lang="en-US" altLang="zh-CN" sz="2000" dirty="0" smtClean="0"/>
              <a:t>We’re going to build a model for p of x, for the probability of x, where x are these features.</a:t>
            </a:r>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r>
              <a:rPr lang="en-US" altLang="zh-CN" sz="2000" dirty="0" smtClean="0"/>
              <a:t>Epsilon  threshold</a:t>
            </a:r>
            <a:endParaRPr lang="en-US" altLang="zh-CN" sz="2000" dirty="0"/>
          </a:p>
        </p:txBody>
      </p:sp>
      <p:pic>
        <p:nvPicPr>
          <p:cNvPr id="2" name="图片 1"/>
          <p:cNvPicPr>
            <a:picLocks noChangeAspect="1"/>
          </p:cNvPicPr>
          <p:nvPr/>
        </p:nvPicPr>
        <p:blipFill>
          <a:blip r:embed="rId2"/>
          <a:stretch>
            <a:fillRect/>
          </a:stretch>
        </p:blipFill>
        <p:spPr>
          <a:xfrm>
            <a:off x="2074272" y="1182019"/>
            <a:ext cx="8428571" cy="4590476"/>
          </a:xfrm>
          <a:prstGeom prst="rect">
            <a:avLst/>
          </a:prstGeom>
        </p:spPr>
      </p:pic>
    </p:spTree>
    <p:extLst>
      <p:ext uri="{BB962C8B-B14F-4D97-AF65-F5344CB8AC3E}">
        <p14:creationId xmlns:p14="http://schemas.microsoft.com/office/powerpoint/2010/main" val="29141637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5940088"/>
          </a:xfrm>
          <a:prstGeom prst="rect">
            <a:avLst/>
          </a:prstGeom>
          <a:noFill/>
        </p:spPr>
        <p:txBody>
          <a:bodyPr wrap="square" rtlCol="0">
            <a:spAutoFit/>
          </a:bodyPr>
          <a:lstStyle/>
          <a:p>
            <a:r>
              <a:rPr lang="en-US" altLang="zh-CN" sz="2000" dirty="0" smtClean="0"/>
              <a:t>Chapter 16</a:t>
            </a:r>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r>
              <a:rPr lang="en-US" altLang="zh-CN" sz="2000" dirty="0" smtClean="0"/>
              <a:t>Contour plot</a:t>
            </a:r>
            <a:endParaRPr lang="en-US" altLang="zh-CN" sz="2000" dirty="0" smtClean="0"/>
          </a:p>
        </p:txBody>
      </p:sp>
      <p:pic>
        <p:nvPicPr>
          <p:cNvPr id="2" name="图片 1"/>
          <p:cNvPicPr>
            <a:picLocks noChangeAspect="1"/>
          </p:cNvPicPr>
          <p:nvPr/>
        </p:nvPicPr>
        <p:blipFill>
          <a:blip r:embed="rId2"/>
          <a:stretch>
            <a:fillRect/>
          </a:stretch>
        </p:blipFill>
        <p:spPr>
          <a:xfrm>
            <a:off x="2288558" y="1253701"/>
            <a:ext cx="8000000" cy="4380952"/>
          </a:xfrm>
          <a:prstGeom prst="rect">
            <a:avLst/>
          </a:prstGeom>
        </p:spPr>
      </p:pic>
    </p:spTree>
    <p:extLst>
      <p:ext uri="{BB962C8B-B14F-4D97-AF65-F5344CB8AC3E}">
        <p14:creationId xmlns:p14="http://schemas.microsoft.com/office/powerpoint/2010/main" val="22072971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4708981"/>
          </a:xfrm>
          <a:prstGeom prst="rect">
            <a:avLst/>
          </a:prstGeom>
          <a:noFill/>
        </p:spPr>
        <p:txBody>
          <a:bodyPr wrap="square" rtlCol="0">
            <a:spAutoFit/>
          </a:bodyPr>
          <a:lstStyle/>
          <a:p>
            <a:r>
              <a:rPr lang="en-US" altLang="zh-CN" sz="2000" dirty="0" smtClean="0"/>
              <a:t>Chapter 16</a:t>
            </a:r>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smtClean="0"/>
          </a:p>
          <a:p>
            <a:endParaRPr lang="en-US" altLang="zh-CN" sz="2000" dirty="0"/>
          </a:p>
          <a:p>
            <a:endParaRPr lang="en-US" altLang="zh-CN" sz="2000" dirty="0" smtClean="0"/>
          </a:p>
        </p:txBody>
      </p:sp>
      <p:pic>
        <p:nvPicPr>
          <p:cNvPr id="2" name="图片 1"/>
          <p:cNvPicPr>
            <a:picLocks noChangeAspect="1"/>
          </p:cNvPicPr>
          <p:nvPr/>
        </p:nvPicPr>
        <p:blipFill>
          <a:blip r:embed="rId2"/>
          <a:stretch>
            <a:fillRect/>
          </a:stretch>
        </p:blipFill>
        <p:spPr>
          <a:xfrm>
            <a:off x="2288558" y="1289759"/>
            <a:ext cx="8000000" cy="4476190"/>
          </a:xfrm>
          <a:prstGeom prst="rect">
            <a:avLst/>
          </a:prstGeom>
        </p:spPr>
      </p:pic>
    </p:spTree>
    <p:extLst>
      <p:ext uri="{BB962C8B-B14F-4D97-AF65-F5344CB8AC3E}">
        <p14:creationId xmlns:p14="http://schemas.microsoft.com/office/powerpoint/2010/main" val="10549295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4708981"/>
          </a:xfrm>
          <a:prstGeom prst="rect">
            <a:avLst/>
          </a:prstGeom>
          <a:noFill/>
        </p:spPr>
        <p:txBody>
          <a:bodyPr wrap="square" rtlCol="0">
            <a:spAutoFit/>
          </a:bodyPr>
          <a:lstStyle/>
          <a:p>
            <a:r>
              <a:rPr lang="en-US" altLang="zh-CN" sz="2000" dirty="0" smtClean="0"/>
              <a:t>Chapter 16</a:t>
            </a:r>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smtClean="0"/>
          </a:p>
          <a:p>
            <a:endParaRPr lang="en-US" altLang="zh-CN" sz="2000" dirty="0"/>
          </a:p>
          <a:p>
            <a:endParaRPr lang="en-US" altLang="zh-CN" sz="2000" dirty="0" smtClean="0"/>
          </a:p>
        </p:txBody>
      </p:sp>
      <p:pic>
        <p:nvPicPr>
          <p:cNvPr id="2" name="图片 1"/>
          <p:cNvPicPr>
            <a:picLocks noChangeAspect="1"/>
          </p:cNvPicPr>
          <p:nvPr/>
        </p:nvPicPr>
        <p:blipFill>
          <a:blip r:embed="rId2"/>
          <a:stretch>
            <a:fillRect/>
          </a:stretch>
        </p:blipFill>
        <p:spPr>
          <a:xfrm>
            <a:off x="2293320" y="1273665"/>
            <a:ext cx="7990476" cy="4409524"/>
          </a:xfrm>
          <a:prstGeom prst="rect">
            <a:avLst/>
          </a:prstGeom>
        </p:spPr>
      </p:pic>
    </p:spTree>
    <p:extLst>
      <p:ext uri="{BB962C8B-B14F-4D97-AF65-F5344CB8AC3E}">
        <p14:creationId xmlns:p14="http://schemas.microsoft.com/office/powerpoint/2010/main" val="16732072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4708981"/>
          </a:xfrm>
          <a:prstGeom prst="rect">
            <a:avLst/>
          </a:prstGeom>
          <a:noFill/>
        </p:spPr>
        <p:txBody>
          <a:bodyPr wrap="square" rtlCol="0">
            <a:spAutoFit/>
          </a:bodyPr>
          <a:lstStyle/>
          <a:p>
            <a:r>
              <a:rPr lang="en-US" altLang="zh-CN" sz="2000" dirty="0" smtClean="0"/>
              <a:t>Chapter 16</a:t>
            </a:r>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smtClean="0"/>
          </a:p>
          <a:p>
            <a:endParaRPr lang="en-US" altLang="zh-CN" sz="2000" dirty="0"/>
          </a:p>
          <a:p>
            <a:endParaRPr lang="en-US" altLang="zh-CN" sz="2000" dirty="0" smtClean="0"/>
          </a:p>
        </p:txBody>
      </p:sp>
      <p:pic>
        <p:nvPicPr>
          <p:cNvPr id="2" name="图片 1"/>
          <p:cNvPicPr>
            <a:picLocks noChangeAspect="1"/>
          </p:cNvPicPr>
          <p:nvPr/>
        </p:nvPicPr>
        <p:blipFill>
          <a:blip r:embed="rId2"/>
          <a:stretch>
            <a:fillRect/>
          </a:stretch>
        </p:blipFill>
        <p:spPr>
          <a:xfrm>
            <a:off x="2312367" y="1272761"/>
            <a:ext cx="7952381" cy="4361905"/>
          </a:xfrm>
          <a:prstGeom prst="rect">
            <a:avLst/>
          </a:prstGeom>
        </p:spPr>
      </p:pic>
    </p:spTree>
    <p:extLst>
      <p:ext uri="{BB962C8B-B14F-4D97-AF65-F5344CB8AC3E}">
        <p14:creationId xmlns:p14="http://schemas.microsoft.com/office/powerpoint/2010/main" val="29625519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4708981"/>
          </a:xfrm>
          <a:prstGeom prst="rect">
            <a:avLst/>
          </a:prstGeom>
          <a:noFill/>
        </p:spPr>
        <p:txBody>
          <a:bodyPr wrap="square" rtlCol="0">
            <a:spAutoFit/>
          </a:bodyPr>
          <a:lstStyle/>
          <a:p>
            <a:r>
              <a:rPr lang="en-US" altLang="zh-CN" sz="2000" dirty="0" smtClean="0"/>
              <a:t>Chapter 16</a:t>
            </a:r>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smtClean="0"/>
          </a:p>
          <a:p>
            <a:endParaRPr lang="en-US" altLang="zh-CN" sz="2000" dirty="0"/>
          </a:p>
          <a:p>
            <a:endParaRPr lang="en-US" altLang="zh-CN" sz="2000" dirty="0" smtClean="0"/>
          </a:p>
        </p:txBody>
      </p:sp>
      <p:pic>
        <p:nvPicPr>
          <p:cNvPr id="2" name="图片 1"/>
          <p:cNvPicPr>
            <a:picLocks noChangeAspect="1"/>
          </p:cNvPicPr>
          <p:nvPr/>
        </p:nvPicPr>
        <p:blipFill>
          <a:blip r:embed="rId2"/>
          <a:stretch>
            <a:fillRect/>
          </a:stretch>
        </p:blipFill>
        <p:spPr>
          <a:xfrm>
            <a:off x="2317129" y="1322188"/>
            <a:ext cx="7942857" cy="4361905"/>
          </a:xfrm>
          <a:prstGeom prst="rect">
            <a:avLst/>
          </a:prstGeom>
        </p:spPr>
      </p:pic>
    </p:spTree>
    <p:extLst>
      <p:ext uri="{BB962C8B-B14F-4D97-AF65-F5344CB8AC3E}">
        <p14:creationId xmlns:p14="http://schemas.microsoft.com/office/powerpoint/2010/main" val="7908147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5940088"/>
          </a:xfrm>
          <a:prstGeom prst="rect">
            <a:avLst/>
          </a:prstGeom>
          <a:noFill/>
        </p:spPr>
        <p:txBody>
          <a:bodyPr wrap="square" rtlCol="0">
            <a:spAutoFit/>
          </a:bodyPr>
          <a:lstStyle/>
          <a:p>
            <a:r>
              <a:rPr lang="en-US" altLang="zh-CN" sz="2000" dirty="0" smtClean="0"/>
              <a:t>Chapter 16</a:t>
            </a:r>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r>
              <a:rPr lang="en-US" altLang="zh-CN" sz="2000" dirty="0" smtClean="0"/>
              <a:t>The key advantages is it allows you to capture when you’d expect two different features to be positively correlated, or maybe negative correlated.</a:t>
            </a:r>
            <a:endParaRPr lang="en-US" altLang="zh-CN" sz="2000" dirty="0"/>
          </a:p>
        </p:txBody>
      </p:sp>
      <p:pic>
        <p:nvPicPr>
          <p:cNvPr id="2" name="图片 1"/>
          <p:cNvPicPr>
            <a:picLocks noChangeAspect="1"/>
          </p:cNvPicPr>
          <p:nvPr/>
        </p:nvPicPr>
        <p:blipFill>
          <a:blip r:embed="rId2"/>
          <a:stretch>
            <a:fillRect/>
          </a:stretch>
        </p:blipFill>
        <p:spPr>
          <a:xfrm>
            <a:off x="2312367" y="1071194"/>
            <a:ext cx="7952381" cy="4419048"/>
          </a:xfrm>
          <a:prstGeom prst="rect">
            <a:avLst/>
          </a:prstGeom>
        </p:spPr>
      </p:pic>
    </p:spTree>
    <p:extLst>
      <p:ext uri="{BB962C8B-B14F-4D97-AF65-F5344CB8AC3E}">
        <p14:creationId xmlns:p14="http://schemas.microsoft.com/office/powerpoint/2010/main" val="26623634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1323439"/>
          </a:xfrm>
          <a:prstGeom prst="rect">
            <a:avLst/>
          </a:prstGeom>
          <a:noFill/>
        </p:spPr>
        <p:txBody>
          <a:bodyPr wrap="square" rtlCol="0">
            <a:spAutoFit/>
          </a:bodyPr>
          <a:lstStyle/>
          <a:p>
            <a:r>
              <a:rPr lang="en-US" altLang="zh-CN" sz="2000" dirty="0" smtClean="0"/>
              <a:t>Chapter 16</a:t>
            </a:r>
          </a:p>
          <a:p>
            <a:endParaRPr lang="en-US" altLang="zh-CN" sz="2000" u="sng" dirty="0"/>
          </a:p>
          <a:p>
            <a:r>
              <a:rPr lang="en-US" altLang="zh-CN" sz="2000" u="sng" dirty="0" smtClean="0"/>
              <a:t>Anomaly</a:t>
            </a:r>
            <a:r>
              <a:rPr lang="en-US" altLang="zh-CN" sz="2000" u="sng" dirty="0"/>
              <a:t> </a:t>
            </a:r>
            <a:r>
              <a:rPr lang="en-US" altLang="zh-CN" sz="2000" u="sng" dirty="0" smtClean="0"/>
              <a:t>detection</a:t>
            </a:r>
          </a:p>
          <a:p>
            <a:r>
              <a:rPr lang="en-US" altLang="zh-CN" sz="2000" dirty="0" smtClean="0"/>
              <a:t>Anomaly detection using the multivariate Gaussian distribution</a:t>
            </a:r>
            <a:endParaRPr lang="en-US" altLang="zh-CN" sz="2000" dirty="0" smtClean="0"/>
          </a:p>
        </p:txBody>
      </p:sp>
    </p:spTree>
    <p:extLst>
      <p:ext uri="{BB962C8B-B14F-4D97-AF65-F5344CB8AC3E}">
        <p14:creationId xmlns:p14="http://schemas.microsoft.com/office/powerpoint/2010/main" val="29800123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4708981"/>
          </a:xfrm>
          <a:prstGeom prst="rect">
            <a:avLst/>
          </a:prstGeom>
          <a:noFill/>
        </p:spPr>
        <p:txBody>
          <a:bodyPr wrap="square" rtlCol="0">
            <a:spAutoFit/>
          </a:bodyPr>
          <a:lstStyle/>
          <a:p>
            <a:r>
              <a:rPr lang="en-US" altLang="zh-CN" sz="2000" dirty="0" smtClean="0"/>
              <a:t>Chapter 16</a:t>
            </a:r>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smtClean="0"/>
          </a:p>
          <a:p>
            <a:endParaRPr lang="en-US" altLang="zh-CN" sz="2000" dirty="0"/>
          </a:p>
          <a:p>
            <a:endParaRPr lang="en-US" altLang="zh-CN" sz="2000" dirty="0" smtClean="0"/>
          </a:p>
        </p:txBody>
      </p:sp>
      <p:pic>
        <p:nvPicPr>
          <p:cNvPr id="2" name="图片 1"/>
          <p:cNvPicPr>
            <a:picLocks noChangeAspect="1"/>
          </p:cNvPicPr>
          <p:nvPr/>
        </p:nvPicPr>
        <p:blipFill>
          <a:blip r:embed="rId2"/>
          <a:stretch>
            <a:fillRect/>
          </a:stretch>
        </p:blipFill>
        <p:spPr>
          <a:xfrm>
            <a:off x="2264748" y="1312664"/>
            <a:ext cx="8047619" cy="4380952"/>
          </a:xfrm>
          <a:prstGeom prst="rect">
            <a:avLst/>
          </a:prstGeom>
        </p:spPr>
      </p:pic>
    </p:spTree>
    <p:extLst>
      <p:ext uri="{BB962C8B-B14F-4D97-AF65-F5344CB8AC3E}">
        <p14:creationId xmlns:p14="http://schemas.microsoft.com/office/powerpoint/2010/main" val="113725814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4708981"/>
          </a:xfrm>
          <a:prstGeom prst="rect">
            <a:avLst/>
          </a:prstGeom>
          <a:noFill/>
        </p:spPr>
        <p:txBody>
          <a:bodyPr wrap="square" rtlCol="0">
            <a:spAutoFit/>
          </a:bodyPr>
          <a:lstStyle/>
          <a:p>
            <a:r>
              <a:rPr lang="en-US" altLang="zh-CN" sz="2000" dirty="0" smtClean="0"/>
              <a:t>Chapter 16</a:t>
            </a:r>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smtClean="0"/>
          </a:p>
          <a:p>
            <a:endParaRPr lang="en-US" altLang="zh-CN" sz="2000" dirty="0"/>
          </a:p>
          <a:p>
            <a:endParaRPr lang="en-US" altLang="zh-CN" sz="2000" dirty="0" smtClean="0"/>
          </a:p>
        </p:txBody>
      </p:sp>
      <p:pic>
        <p:nvPicPr>
          <p:cNvPr id="2" name="图片 1"/>
          <p:cNvPicPr>
            <a:picLocks noChangeAspect="1"/>
          </p:cNvPicPr>
          <p:nvPr/>
        </p:nvPicPr>
        <p:blipFill>
          <a:blip r:embed="rId2"/>
          <a:stretch>
            <a:fillRect/>
          </a:stretch>
        </p:blipFill>
        <p:spPr>
          <a:xfrm>
            <a:off x="2264748" y="1265949"/>
            <a:ext cx="8047619" cy="4523809"/>
          </a:xfrm>
          <a:prstGeom prst="rect">
            <a:avLst/>
          </a:prstGeom>
        </p:spPr>
      </p:pic>
    </p:spTree>
    <p:extLst>
      <p:ext uri="{BB962C8B-B14F-4D97-AF65-F5344CB8AC3E}">
        <p14:creationId xmlns:p14="http://schemas.microsoft.com/office/powerpoint/2010/main" val="34059243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5940088"/>
          </a:xfrm>
          <a:prstGeom prst="rect">
            <a:avLst/>
          </a:prstGeom>
          <a:noFill/>
        </p:spPr>
        <p:txBody>
          <a:bodyPr wrap="square" rtlCol="0">
            <a:spAutoFit/>
          </a:bodyPr>
          <a:lstStyle/>
          <a:p>
            <a:r>
              <a:rPr lang="en-US" altLang="zh-CN" sz="2000" dirty="0" smtClean="0"/>
              <a:t>Chapter 16</a:t>
            </a:r>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smtClean="0"/>
          </a:p>
          <a:p>
            <a:endParaRPr lang="en-US" altLang="zh-CN" sz="2000" dirty="0"/>
          </a:p>
          <a:p>
            <a:endParaRPr lang="en-US" altLang="zh-CN" sz="2000" dirty="0" smtClean="0"/>
          </a:p>
          <a:p>
            <a:r>
              <a:rPr lang="en-US" altLang="zh-CN" sz="2000" dirty="0" smtClean="0"/>
              <a:t>If the covariance matrix sigma, has only 0 elements off the diagonals and in pictures, that corresponds to having Gaussian distributions where the contours of this distribution function are axis aligned. So you aren’t allowed to model the correlations between the different features. So in  that sense the original model is actually a special case of this multivariate Gaussian model.</a:t>
            </a:r>
            <a:endParaRPr lang="en-US" altLang="zh-CN" sz="2000" dirty="0" smtClean="0"/>
          </a:p>
        </p:txBody>
      </p:sp>
      <p:pic>
        <p:nvPicPr>
          <p:cNvPr id="2" name="图片 1"/>
          <p:cNvPicPr>
            <a:picLocks noChangeAspect="1"/>
          </p:cNvPicPr>
          <p:nvPr/>
        </p:nvPicPr>
        <p:blipFill>
          <a:blip r:embed="rId2"/>
          <a:stretch>
            <a:fillRect/>
          </a:stretch>
        </p:blipFill>
        <p:spPr>
          <a:xfrm>
            <a:off x="2240939" y="459785"/>
            <a:ext cx="8095238" cy="4476190"/>
          </a:xfrm>
          <a:prstGeom prst="rect">
            <a:avLst/>
          </a:prstGeom>
        </p:spPr>
      </p:pic>
    </p:spTree>
    <p:extLst>
      <p:ext uri="{BB962C8B-B14F-4D97-AF65-F5344CB8AC3E}">
        <p14:creationId xmlns:p14="http://schemas.microsoft.com/office/powerpoint/2010/main" val="18882163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093320" y="898957"/>
            <a:ext cx="8390476" cy="4352381"/>
          </a:xfrm>
          <a:prstGeom prst="rect">
            <a:avLst/>
          </a:prstGeom>
        </p:spPr>
      </p:pic>
      <p:sp>
        <p:nvSpPr>
          <p:cNvPr id="4" name="文本框 3"/>
          <p:cNvSpPr txBox="1"/>
          <p:nvPr/>
        </p:nvSpPr>
        <p:spPr>
          <a:xfrm>
            <a:off x="838199" y="474133"/>
            <a:ext cx="10900719" cy="6247864"/>
          </a:xfrm>
          <a:prstGeom prst="rect">
            <a:avLst/>
          </a:prstGeom>
          <a:noFill/>
        </p:spPr>
        <p:txBody>
          <a:bodyPr wrap="square" rtlCol="0">
            <a:spAutoFit/>
          </a:bodyPr>
          <a:lstStyle/>
          <a:p>
            <a:r>
              <a:rPr lang="en-US" altLang="zh-CN" sz="2000" dirty="0" smtClean="0"/>
              <a:t>Chapter 16</a:t>
            </a:r>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smtClean="0"/>
          </a:p>
          <a:p>
            <a:endParaRPr lang="en-US" altLang="zh-CN" sz="2000" dirty="0"/>
          </a:p>
          <a:p>
            <a:endParaRPr lang="en-US" altLang="zh-CN" sz="2000" dirty="0"/>
          </a:p>
          <a:p>
            <a:r>
              <a:rPr lang="en-US" altLang="zh-CN" sz="2000" dirty="0" smtClean="0"/>
              <a:t>This sort of technique will tend to flag the users that are behaving unusually, not just users that maybe behaving fraudulently. So not just constantly having stolen or users that are trying to do funny things, or just find unusual users. But this is actually the technique that is used by many online websites that sell things to try identify users behaving strangely that might be indicative of either fraudulent behavior or of computer accounts that have been stolen.</a:t>
            </a:r>
          </a:p>
        </p:txBody>
      </p:sp>
    </p:spTree>
    <p:extLst>
      <p:ext uri="{BB962C8B-B14F-4D97-AF65-F5344CB8AC3E}">
        <p14:creationId xmlns:p14="http://schemas.microsoft.com/office/powerpoint/2010/main" val="186384906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5940088"/>
          </a:xfrm>
          <a:prstGeom prst="rect">
            <a:avLst/>
          </a:prstGeom>
          <a:noFill/>
        </p:spPr>
        <p:txBody>
          <a:bodyPr wrap="square" rtlCol="0">
            <a:spAutoFit/>
          </a:bodyPr>
          <a:lstStyle/>
          <a:p>
            <a:r>
              <a:rPr lang="en-US" altLang="zh-CN" sz="2000" dirty="0" smtClean="0"/>
              <a:t>Chapter 16</a:t>
            </a:r>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smtClean="0"/>
          </a:p>
          <a:p>
            <a:endParaRPr lang="en-US" altLang="zh-CN" sz="2000" dirty="0"/>
          </a:p>
          <a:p>
            <a:endParaRPr lang="en-US" altLang="zh-CN" sz="2000" dirty="0" smtClean="0"/>
          </a:p>
          <a:p>
            <a:endParaRPr lang="en-US" altLang="zh-CN" sz="2000" dirty="0"/>
          </a:p>
          <a:p>
            <a:r>
              <a:rPr lang="en-US" altLang="zh-CN" sz="2000" dirty="0"/>
              <a:t> </a:t>
            </a:r>
            <a:r>
              <a:rPr lang="en-US" altLang="zh-CN" sz="2000" dirty="0" smtClean="0"/>
              <a:t>                                                                                      redundant features</a:t>
            </a:r>
          </a:p>
          <a:p>
            <a:r>
              <a:rPr lang="en-US" altLang="zh-CN" sz="2000" dirty="0"/>
              <a:t>	</a:t>
            </a:r>
            <a:r>
              <a:rPr lang="en-US" altLang="zh-CN" sz="2000" dirty="0" smtClean="0"/>
              <a:t>			</a:t>
            </a:r>
            <a:r>
              <a:rPr lang="en-US" altLang="zh-CN" sz="2000" dirty="0"/>
              <a:t> </a:t>
            </a:r>
            <a:r>
              <a:rPr lang="en-US" altLang="zh-CN" sz="2000" dirty="0" smtClean="0"/>
              <a:t>    the formal term of these features that are </a:t>
            </a:r>
            <a:r>
              <a:rPr lang="en-US" altLang="zh-CN" sz="2000" dirty="0" smtClean="0"/>
              <a:t>linearly dependent</a:t>
            </a:r>
          </a:p>
          <a:p>
            <a:r>
              <a:rPr lang="en-US" altLang="zh-CN" sz="2000" dirty="0"/>
              <a:t>	</a:t>
            </a:r>
            <a:r>
              <a:rPr lang="en-US" altLang="zh-CN" sz="2000" dirty="0" smtClean="0"/>
              <a:t>			     the odds of your running </a:t>
            </a:r>
            <a:r>
              <a:rPr lang="en-US" altLang="zh-CN" sz="2000" dirty="0" smtClean="0"/>
              <a:t>into this at all are pretty low </a:t>
            </a:r>
            <a:endParaRPr lang="en-US" altLang="zh-CN" sz="2000" dirty="0" smtClean="0"/>
          </a:p>
        </p:txBody>
      </p:sp>
      <p:pic>
        <p:nvPicPr>
          <p:cNvPr id="3" name="图片 2"/>
          <p:cNvPicPr>
            <a:picLocks noChangeAspect="1"/>
          </p:cNvPicPr>
          <p:nvPr/>
        </p:nvPicPr>
        <p:blipFill>
          <a:blip r:embed="rId2"/>
          <a:stretch>
            <a:fillRect/>
          </a:stretch>
        </p:blipFill>
        <p:spPr>
          <a:xfrm>
            <a:off x="2145701" y="922114"/>
            <a:ext cx="8285714" cy="4428571"/>
          </a:xfrm>
          <a:prstGeom prst="rect">
            <a:avLst/>
          </a:prstGeom>
        </p:spPr>
      </p:pic>
    </p:spTree>
    <p:extLst>
      <p:ext uri="{BB962C8B-B14F-4D97-AF65-F5344CB8AC3E}">
        <p14:creationId xmlns:p14="http://schemas.microsoft.com/office/powerpoint/2010/main" val="269086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3785652"/>
          </a:xfrm>
          <a:prstGeom prst="rect">
            <a:avLst/>
          </a:prstGeom>
          <a:noFill/>
        </p:spPr>
        <p:txBody>
          <a:bodyPr wrap="square" rtlCol="0">
            <a:spAutoFit/>
          </a:bodyPr>
          <a:lstStyle/>
          <a:p>
            <a:r>
              <a:rPr lang="en-US" altLang="zh-CN" sz="2000" dirty="0" smtClean="0"/>
              <a:t>Chapter 16</a:t>
            </a:r>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smtClean="0"/>
          </a:p>
          <a:p>
            <a:endParaRPr lang="en-US" altLang="zh-CN" sz="2000" dirty="0"/>
          </a:p>
          <a:p>
            <a:endParaRPr lang="en-US" altLang="zh-CN" sz="2000" dirty="0"/>
          </a:p>
          <a:p>
            <a:r>
              <a:rPr lang="en-US" altLang="zh-CN" sz="2000" dirty="0" smtClean="0"/>
              <a:t>So that’s it for anomaly detection with the multivariate Gaussian distribution. And if you apply this method, you would </a:t>
            </a:r>
            <a:r>
              <a:rPr lang="en-US" altLang="zh-CN" sz="2000" dirty="0"/>
              <a:t>b</a:t>
            </a:r>
            <a:r>
              <a:rPr lang="en-US" altLang="zh-CN" sz="2000" dirty="0" smtClean="0"/>
              <a:t>e able to have an anomaly detection algorithm that automatically captures positive and negative correlations between your different features and flag an anomaly if it sees is unusual combination of the values of the features.</a:t>
            </a:r>
            <a:endParaRPr lang="en-US" altLang="zh-CN" sz="2000" dirty="0" smtClean="0"/>
          </a:p>
        </p:txBody>
      </p:sp>
    </p:spTree>
    <p:extLst>
      <p:ext uri="{BB962C8B-B14F-4D97-AF65-F5344CB8AC3E}">
        <p14:creationId xmlns:p14="http://schemas.microsoft.com/office/powerpoint/2010/main" val="7736354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2246769"/>
          </a:xfrm>
          <a:prstGeom prst="rect">
            <a:avLst/>
          </a:prstGeom>
          <a:noFill/>
        </p:spPr>
        <p:txBody>
          <a:bodyPr wrap="square" rtlCol="0">
            <a:spAutoFit/>
          </a:bodyPr>
          <a:lstStyle/>
          <a:p>
            <a:r>
              <a:rPr lang="en-US" altLang="zh-CN" sz="2000" dirty="0" smtClean="0"/>
              <a:t>Chapter 16</a:t>
            </a:r>
          </a:p>
          <a:p>
            <a:endParaRPr lang="en-US" altLang="zh-CN" sz="2000" u="sng" dirty="0"/>
          </a:p>
          <a:p>
            <a:r>
              <a:rPr lang="en-US" altLang="zh-CN" sz="2000" u="sng" dirty="0" smtClean="0"/>
              <a:t>Anomaly</a:t>
            </a:r>
            <a:r>
              <a:rPr lang="en-US" altLang="zh-CN" sz="2000" u="sng" dirty="0"/>
              <a:t> </a:t>
            </a:r>
            <a:r>
              <a:rPr lang="en-US" altLang="zh-CN" sz="2000" u="sng" dirty="0" smtClean="0"/>
              <a:t>detection</a:t>
            </a:r>
          </a:p>
          <a:p>
            <a:r>
              <a:rPr lang="en-US" altLang="zh-CN" sz="2000" dirty="0" smtClean="0"/>
              <a:t>Gaussian distribution</a:t>
            </a:r>
          </a:p>
          <a:p>
            <a:endParaRPr lang="en-US" altLang="zh-CN" sz="2000" dirty="0"/>
          </a:p>
          <a:p>
            <a:endParaRPr lang="en-US" altLang="zh-CN" sz="2000" dirty="0" smtClean="0"/>
          </a:p>
          <a:p>
            <a:r>
              <a:rPr lang="en-US" altLang="zh-CN" sz="2000" dirty="0" smtClean="0"/>
              <a:t>Also called the normal distribution</a:t>
            </a:r>
          </a:p>
        </p:txBody>
      </p:sp>
    </p:spTree>
    <p:extLst>
      <p:ext uri="{BB962C8B-B14F-4D97-AF65-F5344CB8AC3E}">
        <p14:creationId xmlns:p14="http://schemas.microsoft.com/office/powerpoint/2010/main" val="39113746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1015663"/>
          </a:xfrm>
          <a:prstGeom prst="rect">
            <a:avLst/>
          </a:prstGeom>
          <a:noFill/>
        </p:spPr>
        <p:txBody>
          <a:bodyPr wrap="square" rtlCol="0">
            <a:spAutoFit/>
          </a:bodyPr>
          <a:lstStyle/>
          <a:p>
            <a:r>
              <a:rPr lang="en-US" altLang="zh-CN" sz="2000" dirty="0" smtClean="0"/>
              <a:t>Chapter 16</a:t>
            </a:r>
          </a:p>
          <a:p>
            <a:r>
              <a:rPr lang="en-US" altLang="zh-CN" sz="2000" dirty="0" smtClean="0"/>
              <a:t>Tilde read as distributed as  |  sigma one standard deviation it specifies the width of this Gaussian probability </a:t>
            </a:r>
            <a:r>
              <a:rPr lang="en-US" altLang="zh-CN" sz="2000" dirty="0"/>
              <a:t>d</a:t>
            </a:r>
            <a:r>
              <a:rPr lang="en-US" altLang="zh-CN" sz="2000" dirty="0" smtClean="0"/>
              <a:t>ensity whereas square of sigma is called the variance.</a:t>
            </a:r>
            <a:endParaRPr lang="en-US" altLang="zh-CN" sz="2000" dirty="0"/>
          </a:p>
        </p:txBody>
      </p:sp>
      <p:pic>
        <p:nvPicPr>
          <p:cNvPr id="2" name="图片 1"/>
          <p:cNvPicPr>
            <a:picLocks noChangeAspect="1"/>
          </p:cNvPicPr>
          <p:nvPr/>
        </p:nvPicPr>
        <p:blipFill>
          <a:blip r:embed="rId2"/>
          <a:stretch>
            <a:fillRect/>
          </a:stretch>
        </p:blipFill>
        <p:spPr>
          <a:xfrm>
            <a:off x="2350463" y="1489796"/>
            <a:ext cx="7876190" cy="4228571"/>
          </a:xfrm>
          <a:prstGeom prst="rect">
            <a:avLst/>
          </a:prstGeom>
        </p:spPr>
      </p:pic>
    </p:spTree>
    <p:extLst>
      <p:ext uri="{BB962C8B-B14F-4D97-AF65-F5344CB8AC3E}">
        <p14:creationId xmlns:p14="http://schemas.microsoft.com/office/powerpoint/2010/main" val="21710598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14401" y="474133"/>
            <a:ext cx="10824518" cy="5632311"/>
          </a:xfrm>
          <a:prstGeom prst="rect">
            <a:avLst/>
          </a:prstGeom>
          <a:noFill/>
        </p:spPr>
        <p:txBody>
          <a:bodyPr wrap="square" rtlCol="0">
            <a:spAutoFit/>
          </a:bodyPr>
          <a:lstStyle/>
          <a:p>
            <a:r>
              <a:rPr lang="en-US" altLang="zh-CN" sz="2000" dirty="0" smtClean="0"/>
              <a:t>Chapter 16</a:t>
            </a:r>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a:p>
          <a:p>
            <a:r>
              <a:rPr lang="en-US" altLang="zh-CN" sz="2000" dirty="0" smtClean="0"/>
              <a:t>The area under the curve, that is this shaded area, it always integrates to 1. That’s a property of probability distributions. </a:t>
            </a:r>
            <a:endParaRPr lang="en-US" altLang="zh-CN" sz="2000" dirty="0"/>
          </a:p>
        </p:txBody>
      </p:sp>
      <p:pic>
        <p:nvPicPr>
          <p:cNvPr id="2" name="图片 1"/>
          <p:cNvPicPr>
            <a:picLocks noChangeAspect="1"/>
          </p:cNvPicPr>
          <p:nvPr/>
        </p:nvPicPr>
        <p:blipFill>
          <a:blip r:embed="rId2"/>
          <a:stretch>
            <a:fillRect/>
          </a:stretch>
        </p:blipFill>
        <p:spPr>
          <a:xfrm>
            <a:off x="2416698" y="976506"/>
            <a:ext cx="7819923" cy="4319788"/>
          </a:xfrm>
          <a:prstGeom prst="rect">
            <a:avLst/>
          </a:prstGeom>
        </p:spPr>
      </p:pic>
    </p:spTree>
    <p:extLst>
      <p:ext uri="{BB962C8B-B14F-4D97-AF65-F5344CB8AC3E}">
        <p14:creationId xmlns:p14="http://schemas.microsoft.com/office/powerpoint/2010/main" val="42412602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076258" y="474133"/>
            <a:ext cx="8666667" cy="4476190"/>
          </a:xfrm>
          <a:prstGeom prst="rect">
            <a:avLst/>
          </a:prstGeom>
        </p:spPr>
      </p:pic>
      <p:sp>
        <p:nvSpPr>
          <p:cNvPr id="4" name="文本框 3"/>
          <p:cNvSpPr txBox="1"/>
          <p:nvPr/>
        </p:nvSpPr>
        <p:spPr>
          <a:xfrm>
            <a:off x="838199" y="474133"/>
            <a:ext cx="11142786" cy="6247864"/>
          </a:xfrm>
          <a:prstGeom prst="rect">
            <a:avLst/>
          </a:prstGeom>
          <a:noFill/>
        </p:spPr>
        <p:txBody>
          <a:bodyPr wrap="square" rtlCol="0">
            <a:spAutoFit/>
          </a:bodyPr>
          <a:lstStyle/>
          <a:p>
            <a:r>
              <a:rPr lang="en-US" altLang="zh-CN" sz="2000" dirty="0" smtClean="0"/>
              <a:t>Chapter 16</a:t>
            </a:r>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r>
              <a:rPr lang="en-US" altLang="zh-CN" sz="2000" dirty="0" smtClean="0"/>
              <a:t>Variance. That’s the square difference between the value I’ve got in my example minus the mean, minus the center, minus the mean of distribution, just the average square between my example, minus the mean.</a:t>
            </a:r>
          </a:p>
          <a:p>
            <a:r>
              <a:rPr lang="en-US" altLang="zh-CN" sz="2000" dirty="0" smtClean="0"/>
              <a:t>Maximum likelihood estimation. Then these estimates are actually the maximum likelihood estimates</a:t>
            </a:r>
          </a:p>
          <a:p>
            <a:r>
              <a:rPr lang="en-US" altLang="zh-CN" sz="2000" dirty="0" smtClean="0"/>
              <a:t>of the parameters of Mu and sigma squared.</a:t>
            </a:r>
            <a:endParaRPr lang="en-US" altLang="zh-CN" sz="2000" dirty="0"/>
          </a:p>
        </p:txBody>
      </p:sp>
    </p:spTree>
    <p:extLst>
      <p:ext uri="{BB962C8B-B14F-4D97-AF65-F5344CB8AC3E}">
        <p14:creationId xmlns:p14="http://schemas.microsoft.com/office/powerpoint/2010/main" val="26595542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199" y="474133"/>
            <a:ext cx="10900719" cy="1323439"/>
          </a:xfrm>
          <a:prstGeom prst="rect">
            <a:avLst/>
          </a:prstGeom>
          <a:noFill/>
        </p:spPr>
        <p:txBody>
          <a:bodyPr wrap="square" rtlCol="0">
            <a:spAutoFit/>
          </a:bodyPr>
          <a:lstStyle/>
          <a:p>
            <a:r>
              <a:rPr lang="en-US" altLang="zh-CN" sz="2000" dirty="0" smtClean="0"/>
              <a:t>Chapter 16</a:t>
            </a:r>
          </a:p>
          <a:p>
            <a:endParaRPr lang="en-US" altLang="zh-CN" sz="2000" u="sng" dirty="0"/>
          </a:p>
          <a:p>
            <a:r>
              <a:rPr lang="en-US" altLang="zh-CN" sz="2000" u="sng" dirty="0" smtClean="0"/>
              <a:t>Anomaly</a:t>
            </a:r>
            <a:r>
              <a:rPr lang="en-US" altLang="zh-CN" sz="2000" u="sng" dirty="0"/>
              <a:t> </a:t>
            </a:r>
            <a:r>
              <a:rPr lang="en-US" altLang="zh-CN" sz="2000" u="sng" dirty="0" smtClean="0"/>
              <a:t>detection</a:t>
            </a:r>
          </a:p>
          <a:p>
            <a:r>
              <a:rPr lang="en-US" altLang="zh-CN" sz="2000" dirty="0" smtClean="0"/>
              <a:t>Algorithm</a:t>
            </a:r>
          </a:p>
        </p:txBody>
      </p:sp>
    </p:spTree>
    <p:extLst>
      <p:ext uri="{BB962C8B-B14F-4D97-AF65-F5344CB8AC3E}">
        <p14:creationId xmlns:p14="http://schemas.microsoft.com/office/powerpoint/2010/main" val="45526781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631</TotalTime>
  <Words>1250</Words>
  <Application>Microsoft Office PowerPoint</Application>
  <PresentationFormat>宽屏</PresentationFormat>
  <Paragraphs>560</Paragraphs>
  <Slides>41</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41</vt:i4>
      </vt:variant>
    </vt:vector>
  </HeadingPairs>
  <TitlesOfParts>
    <vt:vector size="45" baseType="lpstr">
      <vt:lpstr>等线</vt:lpstr>
      <vt:lpstr>等线 Light</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 Steve</dc:creator>
  <cp:lastModifiedBy>Wang Steve</cp:lastModifiedBy>
  <cp:revision>53</cp:revision>
  <dcterms:created xsi:type="dcterms:W3CDTF">2018-11-08T12:49:45Z</dcterms:created>
  <dcterms:modified xsi:type="dcterms:W3CDTF">2018-11-10T07:07:37Z</dcterms:modified>
</cp:coreProperties>
</file>